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6" r:id="rId4"/>
    <p:sldId id="271" r:id="rId5"/>
    <p:sldId id="277" r:id="rId6"/>
    <p:sldId id="272" r:id="rId7"/>
    <p:sldId id="286" r:id="rId8"/>
    <p:sldId id="273" r:id="rId9"/>
    <p:sldId id="274" r:id="rId10"/>
    <p:sldId id="275" r:id="rId11"/>
    <p:sldId id="258" r:id="rId12"/>
    <p:sldId id="259" r:id="rId13"/>
    <p:sldId id="281" r:id="rId14"/>
    <p:sldId id="262" r:id="rId15"/>
    <p:sldId id="263" r:id="rId16"/>
    <p:sldId id="261" r:id="rId17"/>
    <p:sldId id="260" r:id="rId1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98D80-2357-DB8E-8491-4548C970E0BC}"/>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cs-CZ"/>
          </a:p>
        </p:txBody>
      </p:sp>
      <p:sp>
        <p:nvSpPr>
          <p:cNvPr id="3" name="Subtitle 2">
            <a:extLst>
              <a:ext uri="{FF2B5EF4-FFF2-40B4-BE49-F238E27FC236}">
                <a16:creationId xmlns:a16="http://schemas.microsoft.com/office/drawing/2014/main" id="{68E98EE9-CD0E-32B1-FC08-4AB97E5941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cs-CZ"/>
          </a:p>
        </p:txBody>
      </p:sp>
      <p:sp>
        <p:nvSpPr>
          <p:cNvPr id="4" name="Date Placeholder 3">
            <a:extLst>
              <a:ext uri="{FF2B5EF4-FFF2-40B4-BE49-F238E27FC236}">
                <a16:creationId xmlns:a16="http://schemas.microsoft.com/office/drawing/2014/main" id="{CAEF7931-6631-BDFD-0450-6BA6F405A7C3}"/>
              </a:ext>
            </a:extLst>
          </p:cNvPr>
          <p:cNvSpPr>
            <a:spLocks noGrp="1"/>
          </p:cNvSpPr>
          <p:nvPr>
            <p:ph type="dt" sz="half" idx="10"/>
          </p:nvPr>
        </p:nvSpPr>
        <p:spPr/>
        <p:txBody>
          <a:bodyPr/>
          <a:lstStyle/>
          <a:p>
            <a:fld id="{3D8CCD6A-BE65-4473-8146-12329B710003}" type="datetimeFigureOut">
              <a:rPr lang="cs-CZ" smtClean="0"/>
              <a:t>16.09.2022</a:t>
            </a:fld>
            <a:endParaRPr lang="cs-CZ"/>
          </a:p>
        </p:txBody>
      </p:sp>
      <p:sp>
        <p:nvSpPr>
          <p:cNvPr id="5" name="Footer Placeholder 4">
            <a:extLst>
              <a:ext uri="{FF2B5EF4-FFF2-40B4-BE49-F238E27FC236}">
                <a16:creationId xmlns:a16="http://schemas.microsoft.com/office/drawing/2014/main" id="{61346F58-9B26-ABD6-F517-0B93265B2B41}"/>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461A0A36-AC1A-54D8-94FE-E62AC14A5B73}"/>
              </a:ext>
            </a:extLst>
          </p:cNvPr>
          <p:cNvSpPr>
            <a:spLocks noGrp="1"/>
          </p:cNvSpPr>
          <p:nvPr>
            <p:ph type="sldNum" sz="quarter" idx="12"/>
          </p:nvPr>
        </p:nvSpPr>
        <p:spPr/>
        <p:txBody>
          <a:bodyPr/>
          <a:lstStyle/>
          <a:p>
            <a:fld id="{4CAA05FE-DDFE-4A50-BC51-A9B200DD6BAD}" type="slidenum">
              <a:rPr lang="cs-CZ" smtClean="0"/>
              <a:t>‹#›</a:t>
            </a:fld>
            <a:endParaRPr lang="cs-CZ"/>
          </a:p>
        </p:txBody>
      </p:sp>
    </p:spTree>
    <p:extLst>
      <p:ext uri="{BB962C8B-B14F-4D97-AF65-F5344CB8AC3E}">
        <p14:creationId xmlns:p14="http://schemas.microsoft.com/office/powerpoint/2010/main" val="2114910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70F12-2A0F-94BA-CD13-67E7B03B6AE9}"/>
              </a:ext>
            </a:extLst>
          </p:cNvPr>
          <p:cNvSpPr>
            <a:spLocks noGrp="1"/>
          </p:cNvSpPr>
          <p:nvPr>
            <p:ph type="title"/>
          </p:nvPr>
        </p:nvSpPr>
        <p:spPr/>
        <p:txBody>
          <a:bodyPr/>
          <a:lstStyle/>
          <a:p>
            <a:r>
              <a:rPr lang="en-GB"/>
              <a:t>Click to edit Master title style</a:t>
            </a:r>
            <a:endParaRPr lang="cs-CZ"/>
          </a:p>
        </p:txBody>
      </p:sp>
      <p:sp>
        <p:nvSpPr>
          <p:cNvPr id="3" name="Vertical Text Placeholder 2">
            <a:extLst>
              <a:ext uri="{FF2B5EF4-FFF2-40B4-BE49-F238E27FC236}">
                <a16:creationId xmlns:a16="http://schemas.microsoft.com/office/drawing/2014/main" id="{C502C724-D1B2-B82D-6E73-85F187E3E5F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cs-CZ"/>
          </a:p>
        </p:txBody>
      </p:sp>
      <p:sp>
        <p:nvSpPr>
          <p:cNvPr id="4" name="Date Placeholder 3">
            <a:extLst>
              <a:ext uri="{FF2B5EF4-FFF2-40B4-BE49-F238E27FC236}">
                <a16:creationId xmlns:a16="http://schemas.microsoft.com/office/drawing/2014/main" id="{15398A88-D674-4B5F-DC6A-675C8107876F}"/>
              </a:ext>
            </a:extLst>
          </p:cNvPr>
          <p:cNvSpPr>
            <a:spLocks noGrp="1"/>
          </p:cNvSpPr>
          <p:nvPr>
            <p:ph type="dt" sz="half" idx="10"/>
          </p:nvPr>
        </p:nvSpPr>
        <p:spPr/>
        <p:txBody>
          <a:bodyPr/>
          <a:lstStyle/>
          <a:p>
            <a:fld id="{3D8CCD6A-BE65-4473-8146-12329B710003}" type="datetimeFigureOut">
              <a:rPr lang="cs-CZ" smtClean="0"/>
              <a:t>16.09.2022</a:t>
            </a:fld>
            <a:endParaRPr lang="cs-CZ"/>
          </a:p>
        </p:txBody>
      </p:sp>
      <p:sp>
        <p:nvSpPr>
          <p:cNvPr id="5" name="Footer Placeholder 4">
            <a:extLst>
              <a:ext uri="{FF2B5EF4-FFF2-40B4-BE49-F238E27FC236}">
                <a16:creationId xmlns:a16="http://schemas.microsoft.com/office/drawing/2014/main" id="{0A6FCC99-B984-EF45-0307-A22C88308370}"/>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6D549EC4-E786-8952-7398-22DE36D579BF}"/>
              </a:ext>
            </a:extLst>
          </p:cNvPr>
          <p:cNvSpPr>
            <a:spLocks noGrp="1"/>
          </p:cNvSpPr>
          <p:nvPr>
            <p:ph type="sldNum" sz="quarter" idx="12"/>
          </p:nvPr>
        </p:nvSpPr>
        <p:spPr/>
        <p:txBody>
          <a:bodyPr/>
          <a:lstStyle/>
          <a:p>
            <a:fld id="{4CAA05FE-DDFE-4A50-BC51-A9B200DD6BAD}" type="slidenum">
              <a:rPr lang="cs-CZ" smtClean="0"/>
              <a:t>‹#›</a:t>
            </a:fld>
            <a:endParaRPr lang="cs-CZ"/>
          </a:p>
        </p:txBody>
      </p:sp>
    </p:spTree>
    <p:extLst>
      <p:ext uri="{BB962C8B-B14F-4D97-AF65-F5344CB8AC3E}">
        <p14:creationId xmlns:p14="http://schemas.microsoft.com/office/powerpoint/2010/main" val="2002147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850F96D-F5C1-EA9B-084B-3423855FCD9F}"/>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cs-CZ"/>
          </a:p>
        </p:txBody>
      </p:sp>
      <p:sp>
        <p:nvSpPr>
          <p:cNvPr id="3" name="Vertical Text Placeholder 2">
            <a:extLst>
              <a:ext uri="{FF2B5EF4-FFF2-40B4-BE49-F238E27FC236}">
                <a16:creationId xmlns:a16="http://schemas.microsoft.com/office/drawing/2014/main" id="{2D088886-1A5E-A7F3-5D28-B44B79926C52}"/>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cs-CZ"/>
          </a:p>
        </p:txBody>
      </p:sp>
      <p:sp>
        <p:nvSpPr>
          <p:cNvPr id="4" name="Date Placeholder 3">
            <a:extLst>
              <a:ext uri="{FF2B5EF4-FFF2-40B4-BE49-F238E27FC236}">
                <a16:creationId xmlns:a16="http://schemas.microsoft.com/office/drawing/2014/main" id="{50D589AA-EA99-B937-27AC-496EEA6D4DA2}"/>
              </a:ext>
            </a:extLst>
          </p:cNvPr>
          <p:cNvSpPr>
            <a:spLocks noGrp="1"/>
          </p:cNvSpPr>
          <p:nvPr>
            <p:ph type="dt" sz="half" idx="10"/>
          </p:nvPr>
        </p:nvSpPr>
        <p:spPr/>
        <p:txBody>
          <a:bodyPr/>
          <a:lstStyle/>
          <a:p>
            <a:fld id="{3D8CCD6A-BE65-4473-8146-12329B710003}" type="datetimeFigureOut">
              <a:rPr lang="cs-CZ" smtClean="0"/>
              <a:t>16.09.2022</a:t>
            </a:fld>
            <a:endParaRPr lang="cs-CZ"/>
          </a:p>
        </p:txBody>
      </p:sp>
      <p:sp>
        <p:nvSpPr>
          <p:cNvPr id="5" name="Footer Placeholder 4">
            <a:extLst>
              <a:ext uri="{FF2B5EF4-FFF2-40B4-BE49-F238E27FC236}">
                <a16:creationId xmlns:a16="http://schemas.microsoft.com/office/drawing/2014/main" id="{46ACF1A2-1530-F7F9-0D3F-E51B19F902FE}"/>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1AAFC3E1-0A95-C72C-895C-6DC7967A7BEB}"/>
              </a:ext>
            </a:extLst>
          </p:cNvPr>
          <p:cNvSpPr>
            <a:spLocks noGrp="1"/>
          </p:cNvSpPr>
          <p:nvPr>
            <p:ph type="sldNum" sz="quarter" idx="12"/>
          </p:nvPr>
        </p:nvSpPr>
        <p:spPr/>
        <p:txBody>
          <a:bodyPr/>
          <a:lstStyle/>
          <a:p>
            <a:fld id="{4CAA05FE-DDFE-4A50-BC51-A9B200DD6BAD}" type="slidenum">
              <a:rPr lang="cs-CZ" smtClean="0"/>
              <a:t>‹#›</a:t>
            </a:fld>
            <a:endParaRPr lang="cs-CZ"/>
          </a:p>
        </p:txBody>
      </p:sp>
    </p:spTree>
    <p:extLst>
      <p:ext uri="{BB962C8B-B14F-4D97-AF65-F5344CB8AC3E}">
        <p14:creationId xmlns:p14="http://schemas.microsoft.com/office/powerpoint/2010/main" val="636454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74F27-BF2C-E15A-516E-13CCC49CB5D7}"/>
              </a:ext>
            </a:extLst>
          </p:cNvPr>
          <p:cNvSpPr>
            <a:spLocks noGrp="1"/>
          </p:cNvSpPr>
          <p:nvPr>
            <p:ph type="title"/>
          </p:nvPr>
        </p:nvSpPr>
        <p:spPr/>
        <p:txBody>
          <a:bodyPr/>
          <a:lstStyle/>
          <a:p>
            <a:r>
              <a:rPr lang="en-GB"/>
              <a:t>Click to edit Master title style</a:t>
            </a:r>
            <a:endParaRPr lang="cs-CZ"/>
          </a:p>
        </p:txBody>
      </p:sp>
      <p:sp>
        <p:nvSpPr>
          <p:cNvPr id="3" name="Content Placeholder 2">
            <a:extLst>
              <a:ext uri="{FF2B5EF4-FFF2-40B4-BE49-F238E27FC236}">
                <a16:creationId xmlns:a16="http://schemas.microsoft.com/office/drawing/2014/main" id="{4B402B69-CE30-7C24-7113-7F0FE745D7FD}"/>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cs-CZ"/>
          </a:p>
        </p:txBody>
      </p:sp>
      <p:sp>
        <p:nvSpPr>
          <p:cNvPr id="4" name="Date Placeholder 3">
            <a:extLst>
              <a:ext uri="{FF2B5EF4-FFF2-40B4-BE49-F238E27FC236}">
                <a16:creationId xmlns:a16="http://schemas.microsoft.com/office/drawing/2014/main" id="{11EA4372-0CC0-5D16-91AD-B13FB2B6521C}"/>
              </a:ext>
            </a:extLst>
          </p:cNvPr>
          <p:cNvSpPr>
            <a:spLocks noGrp="1"/>
          </p:cNvSpPr>
          <p:nvPr>
            <p:ph type="dt" sz="half" idx="10"/>
          </p:nvPr>
        </p:nvSpPr>
        <p:spPr/>
        <p:txBody>
          <a:bodyPr/>
          <a:lstStyle/>
          <a:p>
            <a:fld id="{3D8CCD6A-BE65-4473-8146-12329B710003}" type="datetimeFigureOut">
              <a:rPr lang="cs-CZ" smtClean="0"/>
              <a:t>16.09.2022</a:t>
            </a:fld>
            <a:endParaRPr lang="cs-CZ"/>
          </a:p>
        </p:txBody>
      </p:sp>
      <p:sp>
        <p:nvSpPr>
          <p:cNvPr id="5" name="Footer Placeholder 4">
            <a:extLst>
              <a:ext uri="{FF2B5EF4-FFF2-40B4-BE49-F238E27FC236}">
                <a16:creationId xmlns:a16="http://schemas.microsoft.com/office/drawing/2014/main" id="{520BAE41-A96B-63B0-5314-D4EA3E3C045E}"/>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605CB9C5-8515-1D94-0824-F894BF430DC4}"/>
              </a:ext>
            </a:extLst>
          </p:cNvPr>
          <p:cNvSpPr>
            <a:spLocks noGrp="1"/>
          </p:cNvSpPr>
          <p:nvPr>
            <p:ph type="sldNum" sz="quarter" idx="12"/>
          </p:nvPr>
        </p:nvSpPr>
        <p:spPr/>
        <p:txBody>
          <a:bodyPr/>
          <a:lstStyle/>
          <a:p>
            <a:fld id="{4CAA05FE-DDFE-4A50-BC51-A9B200DD6BAD}" type="slidenum">
              <a:rPr lang="cs-CZ" smtClean="0"/>
              <a:t>‹#›</a:t>
            </a:fld>
            <a:endParaRPr lang="cs-CZ"/>
          </a:p>
        </p:txBody>
      </p:sp>
    </p:spTree>
    <p:extLst>
      <p:ext uri="{BB962C8B-B14F-4D97-AF65-F5344CB8AC3E}">
        <p14:creationId xmlns:p14="http://schemas.microsoft.com/office/powerpoint/2010/main" val="2509850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02208-D066-C039-2425-6BFB32A5BB0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cs-CZ"/>
          </a:p>
        </p:txBody>
      </p:sp>
      <p:sp>
        <p:nvSpPr>
          <p:cNvPr id="3" name="Text Placeholder 2">
            <a:extLst>
              <a:ext uri="{FF2B5EF4-FFF2-40B4-BE49-F238E27FC236}">
                <a16:creationId xmlns:a16="http://schemas.microsoft.com/office/drawing/2014/main" id="{CBFDFB53-196D-244D-E139-EF5992CA224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516CA818-5873-83FE-7846-2059453BC72C}"/>
              </a:ext>
            </a:extLst>
          </p:cNvPr>
          <p:cNvSpPr>
            <a:spLocks noGrp="1"/>
          </p:cNvSpPr>
          <p:nvPr>
            <p:ph type="dt" sz="half" idx="10"/>
          </p:nvPr>
        </p:nvSpPr>
        <p:spPr/>
        <p:txBody>
          <a:bodyPr/>
          <a:lstStyle/>
          <a:p>
            <a:fld id="{3D8CCD6A-BE65-4473-8146-12329B710003}" type="datetimeFigureOut">
              <a:rPr lang="cs-CZ" smtClean="0"/>
              <a:t>16.09.2022</a:t>
            </a:fld>
            <a:endParaRPr lang="cs-CZ"/>
          </a:p>
        </p:txBody>
      </p:sp>
      <p:sp>
        <p:nvSpPr>
          <p:cNvPr id="5" name="Footer Placeholder 4">
            <a:extLst>
              <a:ext uri="{FF2B5EF4-FFF2-40B4-BE49-F238E27FC236}">
                <a16:creationId xmlns:a16="http://schemas.microsoft.com/office/drawing/2014/main" id="{B0EFDDAB-AB62-958B-A9F0-FC8D05B7A5CD}"/>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B3ED9A90-8BAC-60D6-1215-A72E74853B20}"/>
              </a:ext>
            </a:extLst>
          </p:cNvPr>
          <p:cNvSpPr>
            <a:spLocks noGrp="1"/>
          </p:cNvSpPr>
          <p:nvPr>
            <p:ph type="sldNum" sz="quarter" idx="12"/>
          </p:nvPr>
        </p:nvSpPr>
        <p:spPr/>
        <p:txBody>
          <a:bodyPr/>
          <a:lstStyle/>
          <a:p>
            <a:fld id="{4CAA05FE-DDFE-4A50-BC51-A9B200DD6BAD}" type="slidenum">
              <a:rPr lang="cs-CZ" smtClean="0"/>
              <a:t>‹#›</a:t>
            </a:fld>
            <a:endParaRPr lang="cs-CZ"/>
          </a:p>
        </p:txBody>
      </p:sp>
    </p:spTree>
    <p:extLst>
      <p:ext uri="{BB962C8B-B14F-4D97-AF65-F5344CB8AC3E}">
        <p14:creationId xmlns:p14="http://schemas.microsoft.com/office/powerpoint/2010/main" val="169455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A76A6-D202-9B60-DE06-0AFC592B4EB0}"/>
              </a:ext>
            </a:extLst>
          </p:cNvPr>
          <p:cNvSpPr>
            <a:spLocks noGrp="1"/>
          </p:cNvSpPr>
          <p:nvPr>
            <p:ph type="title"/>
          </p:nvPr>
        </p:nvSpPr>
        <p:spPr/>
        <p:txBody>
          <a:bodyPr/>
          <a:lstStyle/>
          <a:p>
            <a:r>
              <a:rPr lang="en-GB"/>
              <a:t>Click to edit Master title style</a:t>
            </a:r>
            <a:endParaRPr lang="cs-CZ"/>
          </a:p>
        </p:txBody>
      </p:sp>
      <p:sp>
        <p:nvSpPr>
          <p:cNvPr id="3" name="Content Placeholder 2">
            <a:extLst>
              <a:ext uri="{FF2B5EF4-FFF2-40B4-BE49-F238E27FC236}">
                <a16:creationId xmlns:a16="http://schemas.microsoft.com/office/drawing/2014/main" id="{519E9645-63F9-39B1-5EA0-88091159A956}"/>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cs-CZ"/>
          </a:p>
        </p:txBody>
      </p:sp>
      <p:sp>
        <p:nvSpPr>
          <p:cNvPr id="4" name="Content Placeholder 3">
            <a:extLst>
              <a:ext uri="{FF2B5EF4-FFF2-40B4-BE49-F238E27FC236}">
                <a16:creationId xmlns:a16="http://schemas.microsoft.com/office/drawing/2014/main" id="{4079D49A-376B-D95D-6DFD-956BF447C3B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cs-CZ"/>
          </a:p>
        </p:txBody>
      </p:sp>
      <p:sp>
        <p:nvSpPr>
          <p:cNvPr id="5" name="Date Placeholder 4">
            <a:extLst>
              <a:ext uri="{FF2B5EF4-FFF2-40B4-BE49-F238E27FC236}">
                <a16:creationId xmlns:a16="http://schemas.microsoft.com/office/drawing/2014/main" id="{986C3D28-EF11-CA1A-C22A-F45B1FF0BB3E}"/>
              </a:ext>
            </a:extLst>
          </p:cNvPr>
          <p:cNvSpPr>
            <a:spLocks noGrp="1"/>
          </p:cNvSpPr>
          <p:nvPr>
            <p:ph type="dt" sz="half" idx="10"/>
          </p:nvPr>
        </p:nvSpPr>
        <p:spPr/>
        <p:txBody>
          <a:bodyPr/>
          <a:lstStyle/>
          <a:p>
            <a:fld id="{3D8CCD6A-BE65-4473-8146-12329B710003}" type="datetimeFigureOut">
              <a:rPr lang="cs-CZ" smtClean="0"/>
              <a:t>16.09.2022</a:t>
            </a:fld>
            <a:endParaRPr lang="cs-CZ"/>
          </a:p>
        </p:txBody>
      </p:sp>
      <p:sp>
        <p:nvSpPr>
          <p:cNvPr id="6" name="Footer Placeholder 5">
            <a:extLst>
              <a:ext uri="{FF2B5EF4-FFF2-40B4-BE49-F238E27FC236}">
                <a16:creationId xmlns:a16="http://schemas.microsoft.com/office/drawing/2014/main" id="{30240CFD-5C99-558C-1E78-A4A6229F5AA5}"/>
              </a:ext>
            </a:extLst>
          </p:cNvPr>
          <p:cNvSpPr>
            <a:spLocks noGrp="1"/>
          </p:cNvSpPr>
          <p:nvPr>
            <p:ph type="ftr" sz="quarter" idx="11"/>
          </p:nvPr>
        </p:nvSpPr>
        <p:spPr/>
        <p:txBody>
          <a:bodyPr/>
          <a:lstStyle/>
          <a:p>
            <a:endParaRPr lang="cs-CZ"/>
          </a:p>
        </p:txBody>
      </p:sp>
      <p:sp>
        <p:nvSpPr>
          <p:cNvPr id="7" name="Slide Number Placeholder 6">
            <a:extLst>
              <a:ext uri="{FF2B5EF4-FFF2-40B4-BE49-F238E27FC236}">
                <a16:creationId xmlns:a16="http://schemas.microsoft.com/office/drawing/2014/main" id="{49D4ADC0-3F6D-D939-6653-0ADADD109C8C}"/>
              </a:ext>
            </a:extLst>
          </p:cNvPr>
          <p:cNvSpPr>
            <a:spLocks noGrp="1"/>
          </p:cNvSpPr>
          <p:nvPr>
            <p:ph type="sldNum" sz="quarter" idx="12"/>
          </p:nvPr>
        </p:nvSpPr>
        <p:spPr/>
        <p:txBody>
          <a:bodyPr/>
          <a:lstStyle/>
          <a:p>
            <a:fld id="{4CAA05FE-DDFE-4A50-BC51-A9B200DD6BAD}" type="slidenum">
              <a:rPr lang="cs-CZ" smtClean="0"/>
              <a:t>‹#›</a:t>
            </a:fld>
            <a:endParaRPr lang="cs-CZ"/>
          </a:p>
        </p:txBody>
      </p:sp>
    </p:spTree>
    <p:extLst>
      <p:ext uri="{BB962C8B-B14F-4D97-AF65-F5344CB8AC3E}">
        <p14:creationId xmlns:p14="http://schemas.microsoft.com/office/powerpoint/2010/main" val="3531189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F8022-BA73-F621-599E-947EBBDF9643}"/>
              </a:ext>
            </a:extLst>
          </p:cNvPr>
          <p:cNvSpPr>
            <a:spLocks noGrp="1"/>
          </p:cNvSpPr>
          <p:nvPr>
            <p:ph type="title"/>
          </p:nvPr>
        </p:nvSpPr>
        <p:spPr>
          <a:xfrm>
            <a:off x="839788" y="365125"/>
            <a:ext cx="10515600" cy="1325563"/>
          </a:xfrm>
        </p:spPr>
        <p:txBody>
          <a:bodyPr/>
          <a:lstStyle/>
          <a:p>
            <a:r>
              <a:rPr lang="en-GB"/>
              <a:t>Click to edit Master title style</a:t>
            </a:r>
            <a:endParaRPr lang="cs-CZ"/>
          </a:p>
        </p:txBody>
      </p:sp>
      <p:sp>
        <p:nvSpPr>
          <p:cNvPr id="3" name="Text Placeholder 2">
            <a:extLst>
              <a:ext uri="{FF2B5EF4-FFF2-40B4-BE49-F238E27FC236}">
                <a16:creationId xmlns:a16="http://schemas.microsoft.com/office/drawing/2014/main" id="{9072BE72-B84C-5EA2-9923-D9DCE86CF6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DF4BC764-010B-2BC8-6C83-C778103D22E2}"/>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cs-CZ"/>
          </a:p>
        </p:txBody>
      </p:sp>
      <p:sp>
        <p:nvSpPr>
          <p:cNvPr id="5" name="Text Placeholder 4">
            <a:extLst>
              <a:ext uri="{FF2B5EF4-FFF2-40B4-BE49-F238E27FC236}">
                <a16:creationId xmlns:a16="http://schemas.microsoft.com/office/drawing/2014/main" id="{5F0D75B9-5B07-7B06-0C8D-7871F23699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5CA90E0F-E866-2958-3015-FCD5BFE2A6E7}"/>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cs-CZ"/>
          </a:p>
        </p:txBody>
      </p:sp>
      <p:sp>
        <p:nvSpPr>
          <p:cNvPr id="7" name="Date Placeholder 6">
            <a:extLst>
              <a:ext uri="{FF2B5EF4-FFF2-40B4-BE49-F238E27FC236}">
                <a16:creationId xmlns:a16="http://schemas.microsoft.com/office/drawing/2014/main" id="{73E64F11-83A3-F958-E12D-E4638239C7C2}"/>
              </a:ext>
            </a:extLst>
          </p:cNvPr>
          <p:cNvSpPr>
            <a:spLocks noGrp="1"/>
          </p:cNvSpPr>
          <p:nvPr>
            <p:ph type="dt" sz="half" idx="10"/>
          </p:nvPr>
        </p:nvSpPr>
        <p:spPr/>
        <p:txBody>
          <a:bodyPr/>
          <a:lstStyle/>
          <a:p>
            <a:fld id="{3D8CCD6A-BE65-4473-8146-12329B710003}" type="datetimeFigureOut">
              <a:rPr lang="cs-CZ" smtClean="0"/>
              <a:t>16.09.2022</a:t>
            </a:fld>
            <a:endParaRPr lang="cs-CZ"/>
          </a:p>
        </p:txBody>
      </p:sp>
      <p:sp>
        <p:nvSpPr>
          <p:cNvPr id="8" name="Footer Placeholder 7">
            <a:extLst>
              <a:ext uri="{FF2B5EF4-FFF2-40B4-BE49-F238E27FC236}">
                <a16:creationId xmlns:a16="http://schemas.microsoft.com/office/drawing/2014/main" id="{908AF73A-285F-4C61-42A7-2F8D3510F5EA}"/>
              </a:ext>
            </a:extLst>
          </p:cNvPr>
          <p:cNvSpPr>
            <a:spLocks noGrp="1"/>
          </p:cNvSpPr>
          <p:nvPr>
            <p:ph type="ftr" sz="quarter" idx="11"/>
          </p:nvPr>
        </p:nvSpPr>
        <p:spPr/>
        <p:txBody>
          <a:bodyPr/>
          <a:lstStyle/>
          <a:p>
            <a:endParaRPr lang="cs-CZ"/>
          </a:p>
        </p:txBody>
      </p:sp>
      <p:sp>
        <p:nvSpPr>
          <p:cNvPr id="9" name="Slide Number Placeholder 8">
            <a:extLst>
              <a:ext uri="{FF2B5EF4-FFF2-40B4-BE49-F238E27FC236}">
                <a16:creationId xmlns:a16="http://schemas.microsoft.com/office/drawing/2014/main" id="{7F93749E-3F41-9145-2A2C-491BDAA0A7D3}"/>
              </a:ext>
            </a:extLst>
          </p:cNvPr>
          <p:cNvSpPr>
            <a:spLocks noGrp="1"/>
          </p:cNvSpPr>
          <p:nvPr>
            <p:ph type="sldNum" sz="quarter" idx="12"/>
          </p:nvPr>
        </p:nvSpPr>
        <p:spPr/>
        <p:txBody>
          <a:bodyPr/>
          <a:lstStyle/>
          <a:p>
            <a:fld id="{4CAA05FE-DDFE-4A50-BC51-A9B200DD6BAD}" type="slidenum">
              <a:rPr lang="cs-CZ" smtClean="0"/>
              <a:t>‹#›</a:t>
            </a:fld>
            <a:endParaRPr lang="cs-CZ"/>
          </a:p>
        </p:txBody>
      </p:sp>
    </p:spTree>
    <p:extLst>
      <p:ext uri="{BB962C8B-B14F-4D97-AF65-F5344CB8AC3E}">
        <p14:creationId xmlns:p14="http://schemas.microsoft.com/office/powerpoint/2010/main" val="4228468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5E174-27C6-3FC9-5649-4913D599DC08}"/>
              </a:ext>
            </a:extLst>
          </p:cNvPr>
          <p:cNvSpPr>
            <a:spLocks noGrp="1"/>
          </p:cNvSpPr>
          <p:nvPr>
            <p:ph type="title"/>
          </p:nvPr>
        </p:nvSpPr>
        <p:spPr/>
        <p:txBody>
          <a:bodyPr/>
          <a:lstStyle/>
          <a:p>
            <a:r>
              <a:rPr lang="en-GB"/>
              <a:t>Click to edit Master title style</a:t>
            </a:r>
            <a:endParaRPr lang="cs-CZ"/>
          </a:p>
        </p:txBody>
      </p:sp>
      <p:sp>
        <p:nvSpPr>
          <p:cNvPr id="3" name="Date Placeholder 2">
            <a:extLst>
              <a:ext uri="{FF2B5EF4-FFF2-40B4-BE49-F238E27FC236}">
                <a16:creationId xmlns:a16="http://schemas.microsoft.com/office/drawing/2014/main" id="{DED222A8-F839-E0D5-C517-CB81F901EF09}"/>
              </a:ext>
            </a:extLst>
          </p:cNvPr>
          <p:cNvSpPr>
            <a:spLocks noGrp="1"/>
          </p:cNvSpPr>
          <p:nvPr>
            <p:ph type="dt" sz="half" idx="10"/>
          </p:nvPr>
        </p:nvSpPr>
        <p:spPr/>
        <p:txBody>
          <a:bodyPr/>
          <a:lstStyle/>
          <a:p>
            <a:fld id="{3D8CCD6A-BE65-4473-8146-12329B710003}" type="datetimeFigureOut">
              <a:rPr lang="cs-CZ" smtClean="0"/>
              <a:t>16.09.2022</a:t>
            </a:fld>
            <a:endParaRPr lang="cs-CZ"/>
          </a:p>
        </p:txBody>
      </p:sp>
      <p:sp>
        <p:nvSpPr>
          <p:cNvPr id="4" name="Footer Placeholder 3">
            <a:extLst>
              <a:ext uri="{FF2B5EF4-FFF2-40B4-BE49-F238E27FC236}">
                <a16:creationId xmlns:a16="http://schemas.microsoft.com/office/drawing/2014/main" id="{2F7D0947-2548-7253-E96E-33F0400BE64F}"/>
              </a:ext>
            </a:extLst>
          </p:cNvPr>
          <p:cNvSpPr>
            <a:spLocks noGrp="1"/>
          </p:cNvSpPr>
          <p:nvPr>
            <p:ph type="ftr" sz="quarter" idx="11"/>
          </p:nvPr>
        </p:nvSpPr>
        <p:spPr/>
        <p:txBody>
          <a:bodyPr/>
          <a:lstStyle/>
          <a:p>
            <a:endParaRPr lang="cs-CZ"/>
          </a:p>
        </p:txBody>
      </p:sp>
      <p:sp>
        <p:nvSpPr>
          <p:cNvPr id="5" name="Slide Number Placeholder 4">
            <a:extLst>
              <a:ext uri="{FF2B5EF4-FFF2-40B4-BE49-F238E27FC236}">
                <a16:creationId xmlns:a16="http://schemas.microsoft.com/office/drawing/2014/main" id="{4FED00C4-8A24-1467-CC36-399AA93EBAF2}"/>
              </a:ext>
            </a:extLst>
          </p:cNvPr>
          <p:cNvSpPr>
            <a:spLocks noGrp="1"/>
          </p:cNvSpPr>
          <p:nvPr>
            <p:ph type="sldNum" sz="quarter" idx="12"/>
          </p:nvPr>
        </p:nvSpPr>
        <p:spPr/>
        <p:txBody>
          <a:bodyPr/>
          <a:lstStyle/>
          <a:p>
            <a:fld id="{4CAA05FE-DDFE-4A50-BC51-A9B200DD6BAD}" type="slidenum">
              <a:rPr lang="cs-CZ" smtClean="0"/>
              <a:t>‹#›</a:t>
            </a:fld>
            <a:endParaRPr lang="cs-CZ"/>
          </a:p>
        </p:txBody>
      </p:sp>
    </p:spTree>
    <p:extLst>
      <p:ext uri="{BB962C8B-B14F-4D97-AF65-F5344CB8AC3E}">
        <p14:creationId xmlns:p14="http://schemas.microsoft.com/office/powerpoint/2010/main" val="153187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F81B2A-6C6E-F442-6FCE-BACE1DAD5CEA}"/>
              </a:ext>
            </a:extLst>
          </p:cNvPr>
          <p:cNvSpPr>
            <a:spLocks noGrp="1"/>
          </p:cNvSpPr>
          <p:nvPr>
            <p:ph type="dt" sz="half" idx="10"/>
          </p:nvPr>
        </p:nvSpPr>
        <p:spPr/>
        <p:txBody>
          <a:bodyPr/>
          <a:lstStyle/>
          <a:p>
            <a:fld id="{3D8CCD6A-BE65-4473-8146-12329B710003}" type="datetimeFigureOut">
              <a:rPr lang="cs-CZ" smtClean="0"/>
              <a:t>16.09.2022</a:t>
            </a:fld>
            <a:endParaRPr lang="cs-CZ"/>
          </a:p>
        </p:txBody>
      </p:sp>
      <p:sp>
        <p:nvSpPr>
          <p:cNvPr id="3" name="Footer Placeholder 2">
            <a:extLst>
              <a:ext uri="{FF2B5EF4-FFF2-40B4-BE49-F238E27FC236}">
                <a16:creationId xmlns:a16="http://schemas.microsoft.com/office/drawing/2014/main" id="{8654EC86-582F-A168-B43C-6671DB07C692}"/>
              </a:ext>
            </a:extLst>
          </p:cNvPr>
          <p:cNvSpPr>
            <a:spLocks noGrp="1"/>
          </p:cNvSpPr>
          <p:nvPr>
            <p:ph type="ftr" sz="quarter" idx="11"/>
          </p:nvPr>
        </p:nvSpPr>
        <p:spPr/>
        <p:txBody>
          <a:bodyPr/>
          <a:lstStyle/>
          <a:p>
            <a:endParaRPr lang="cs-CZ"/>
          </a:p>
        </p:txBody>
      </p:sp>
      <p:sp>
        <p:nvSpPr>
          <p:cNvPr id="4" name="Slide Number Placeholder 3">
            <a:extLst>
              <a:ext uri="{FF2B5EF4-FFF2-40B4-BE49-F238E27FC236}">
                <a16:creationId xmlns:a16="http://schemas.microsoft.com/office/drawing/2014/main" id="{3C6104BE-0302-C32F-610A-A2ABEBFCB581}"/>
              </a:ext>
            </a:extLst>
          </p:cNvPr>
          <p:cNvSpPr>
            <a:spLocks noGrp="1"/>
          </p:cNvSpPr>
          <p:nvPr>
            <p:ph type="sldNum" sz="quarter" idx="12"/>
          </p:nvPr>
        </p:nvSpPr>
        <p:spPr/>
        <p:txBody>
          <a:bodyPr/>
          <a:lstStyle/>
          <a:p>
            <a:fld id="{4CAA05FE-DDFE-4A50-BC51-A9B200DD6BAD}" type="slidenum">
              <a:rPr lang="cs-CZ" smtClean="0"/>
              <a:t>‹#›</a:t>
            </a:fld>
            <a:endParaRPr lang="cs-CZ"/>
          </a:p>
        </p:txBody>
      </p:sp>
    </p:spTree>
    <p:extLst>
      <p:ext uri="{BB962C8B-B14F-4D97-AF65-F5344CB8AC3E}">
        <p14:creationId xmlns:p14="http://schemas.microsoft.com/office/powerpoint/2010/main" val="2611918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A289A-2E74-B839-BD7E-AD3E7473644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cs-CZ"/>
          </a:p>
        </p:txBody>
      </p:sp>
      <p:sp>
        <p:nvSpPr>
          <p:cNvPr id="3" name="Content Placeholder 2">
            <a:extLst>
              <a:ext uri="{FF2B5EF4-FFF2-40B4-BE49-F238E27FC236}">
                <a16:creationId xmlns:a16="http://schemas.microsoft.com/office/drawing/2014/main" id="{AB89A6F8-F09B-3206-FDBF-C3BD683DCCC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cs-CZ"/>
          </a:p>
        </p:txBody>
      </p:sp>
      <p:sp>
        <p:nvSpPr>
          <p:cNvPr id="4" name="Text Placeholder 3">
            <a:extLst>
              <a:ext uri="{FF2B5EF4-FFF2-40B4-BE49-F238E27FC236}">
                <a16:creationId xmlns:a16="http://schemas.microsoft.com/office/drawing/2014/main" id="{E4D79D1E-6F4C-12D5-0A47-2596FA373D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37F6B32-D334-4716-9885-E959942EC4A8}"/>
              </a:ext>
            </a:extLst>
          </p:cNvPr>
          <p:cNvSpPr>
            <a:spLocks noGrp="1"/>
          </p:cNvSpPr>
          <p:nvPr>
            <p:ph type="dt" sz="half" idx="10"/>
          </p:nvPr>
        </p:nvSpPr>
        <p:spPr/>
        <p:txBody>
          <a:bodyPr/>
          <a:lstStyle/>
          <a:p>
            <a:fld id="{3D8CCD6A-BE65-4473-8146-12329B710003}" type="datetimeFigureOut">
              <a:rPr lang="cs-CZ" smtClean="0"/>
              <a:t>16.09.2022</a:t>
            </a:fld>
            <a:endParaRPr lang="cs-CZ"/>
          </a:p>
        </p:txBody>
      </p:sp>
      <p:sp>
        <p:nvSpPr>
          <p:cNvPr id="6" name="Footer Placeholder 5">
            <a:extLst>
              <a:ext uri="{FF2B5EF4-FFF2-40B4-BE49-F238E27FC236}">
                <a16:creationId xmlns:a16="http://schemas.microsoft.com/office/drawing/2014/main" id="{5CDFBC86-1271-1DFC-C9E4-3F5BCA10A4B9}"/>
              </a:ext>
            </a:extLst>
          </p:cNvPr>
          <p:cNvSpPr>
            <a:spLocks noGrp="1"/>
          </p:cNvSpPr>
          <p:nvPr>
            <p:ph type="ftr" sz="quarter" idx="11"/>
          </p:nvPr>
        </p:nvSpPr>
        <p:spPr/>
        <p:txBody>
          <a:bodyPr/>
          <a:lstStyle/>
          <a:p>
            <a:endParaRPr lang="cs-CZ"/>
          </a:p>
        </p:txBody>
      </p:sp>
      <p:sp>
        <p:nvSpPr>
          <p:cNvPr id="7" name="Slide Number Placeholder 6">
            <a:extLst>
              <a:ext uri="{FF2B5EF4-FFF2-40B4-BE49-F238E27FC236}">
                <a16:creationId xmlns:a16="http://schemas.microsoft.com/office/drawing/2014/main" id="{7E19AA32-E0B4-9100-DCB6-2ADA5A903C24}"/>
              </a:ext>
            </a:extLst>
          </p:cNvPr>
          <p:cNvSpPr>
            <a:spLocks noGrp="1"/>
          </p:cNvSpPr>
          <p:nvPr>
            <p:ph type="sldNum" sz="quarter" idx="12"/>
          </p:nvPr>
        </p:nvSpPr>
        <p:spPr/>
        <p:txBody>
          <a:bodyPr/>
          <a:lstStyle/>
          <a:p>
            <a:fld id="{4CAA05FE-DDFE-4A50-BC51-A9B200DD6BAD}" type="slidenum">
              <a:rPr lang="cs-CZ" smtClean="0"/>
              <a:t>‹#›</a:t>
            </a:fld>
            <a:endParaRPr lang="cs-CZ"/>
          </a:p>
        </p:txBody>
      </p:sp>
    </p:spTree>
    <p:extLst>
      <p:ext uri="{BB962C8B-B14F-4D97-AF65-F5344CB8AC3E}">
        <p14:creationId xmlns:p14="http://schemas.microsoft.com/office/powerpoint/2010/main" val="2323507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5BBD5-1A35-7E13-E0B1-0D9AC561C19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cs-CZ"/>
          </a:p>
        </p:txBody>
      </p:sp>
      <p:sp>
        <p:nvSpPr>
          <p:cNvPr id="3" name="Picture Placeholder 2">
            <a:extLst>
              <a:ext uri="{FF2B5EF4-FFF2-40B4-BE49-F238E27FC236}">
                <a16:creationId xmlns:a16="http://schemas.microsoft.com/office/drawing/2014/main" id="{C79C828C-123F-DFA3-DE9B-8D74898440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Text Placeholder 3">
            <a:extLst>
              <a:ext uri="{FF2B5EF4-FFF2-40B4-BE49-F238E27FC236}">
                <a16:creationId xmlns:a16="http://schemas.microsoft.com/office/drawing/2014/main" id="{54C2D006-DCD7-D16B-ABBB-D3C18A23D1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10BC760-7E67-848F-C93F-50336FC4A1AB}"/>
              </a:ext>
            </a:extLst>
          </p:cNvPr>
          <p:cNvSpPr>
            <a:spLocks noGrp="1"/>
          </p:cNvSpPr>
          <p:nvPr>
            <p:ph type="dt" sz="half" idx="10"/>
          </p:nvPr>
        </p:nvSpPr>
        <p:spPr/>
        <p:txBody>
          <a:bodyPr/>
          <a:lstStyle/>
          <a:p>
            <a:fld id="{3D8CCD6A-BE65-4473-8146-12329B710003}" type="datetimeFigureOut">
              <a:rPr lang="cs-CZ" smtClean="0"/>
              <a:t>16.09.2022</a:t>
            </a:fld>
            <a:endParaRPr lang="cs-CZ"/>
          </a:p>
        </p:txBody>
      </p:sp>
      <p:sp>
        <p:nvSpPr>
          <p:cNvPr id="6" name="Footer Placeholder 5">
            <a:extLst>
              <a:ext uri="{FF2B5EF4-FFF2-40B4-BE49-F238E27FC236}">
                <a16:creationId xmlns:a16="http://schemas.microsoft.com/office/drawing/2014/main" id="{71993437-B91A-ECAE-8F50-832BDECF15B8}"/>
              </a:ext>
            </a:extLst>
          </p:cNvPr>
          <p:cNvSpPr>
            <a:spLocks noGrp="1"/>
          </p:cNvSpPr>
          <p:nvPr>
            <p:ph type="ftr" sz="quarter" idx="11"/>
          </p:nvPr>
        </p:nvSpPr>
        <p:spPr/>
        <p:txBody>
          <a:bodyPr/>
          <a:lstStyle/>
          <a:p>
            <a:endParaRPr lang="cs-CZ"/>
          </a:p>
        </p:txBody>
      </p:sp>
      <p:sp>
        <p:nvSpPr>
          <p:cNvPr id="7" name="Slide Number Placeholder 6">
            <a:extLst>
              <a:ext uri="{FF2B5EF4-FFF2-40B4-BE49-F238E27FC236}">
                <a16:creationId xmlns:a16="http://schemas.microsoft.com/office/drawing/2014/main" id="{5435927F-BE63-422D-BF7B-CA923DED7D98}"/>
              </a:ext>
            </a:extLst>
          </p:cNvPr>
          <p:cNvSpPr>
            <a:spLocks noGrp="1"/>
          </p:cNvSpPr>
          <p:nvPr>
            <p:ph type="sldNum" sz="quarter" idx="12"/>
          </p:nvPr>
        </p:nvSpPr>
        <p:spPr/>
        <p:txBody>
          <a:bodyPr/>
          <a:lstStyle/>
          <a:p>
            <a:fld id="{4CAA05FE-DDFE-4A50-BC51-A9B200DD6BAD}" type="slidenum">
              <a:rPr lang="cs-CZ" smtClean="0"/>
              <a:t>‹#›</a:t>
            </a:fld>
            <a:endParaRPr lang="cs-CZ"/>
          </a:p>
        </p:txBody>
      </p:sp>
    </p:spTree>
    <p:extLst>
      <p:ext uri="{BB962C8B-B14F-4D97-AF65-F5344CB8AC3E}">
        <p14:creationId xmlns:p14="http://schemas.microsoft.com/office/powerpoint/2010/main" val="427587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60ABEC-A651-4578-E9FA-87DB1DD18C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cs-CZ"/>
          </a:p>
        </p:txBody>
      </p:sp>
      <p:sp>
        <p:nvSpPr>
          <p:cNvPr id="3" name="Text Placeholder 2">
            <a:extLst>
              <a:ext uri="{FF2B5EF4-FFF2-40B4-BE49-F238E27FC236}">
                <a16:creationId xmlns:a16="http://schemas.microsoft.com/office/drawing/2014/main" id="{B1F0805A-62A7-29EE-06A7-A6E9B99191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cs-CZ"/>
          </a:p>
        </p:txBody>
      </p:sp>
      <p:sp>
        <p:nvSpPr>
          <p:cNvPr id="4" name="Date Placeholder 3">
            <a:extLst>
              <a:ext uri="{FF2B5EF4-FFF2-40B4-BE49-F238E27FC236}">
                <a16:creationId xmlns:a16="http://schemas.microsoft.com/office/drawing/2014/main" id="{98A2AEC4-D2D1-8937-1D58-7FFE2753827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8CCD6A-BE65-4473-8146-12329B710003}" type="datetimeFigureOut">
              <a:rPr lang="cs-CZ" smtClean="0"/>
              <a:t>16.09.2022</a:t>
            </a:fld>
            <a:endParaRPr lang="cs-CZ"/>
          </a:p>
        </p:txBody>
      </p:sp>
      <p:sp>
        <p:nvSpPr>
          <p:cNvPr id="5" name="Footer Placeholder 4">
            <a:extLst>
              <a:ext uri="{FF2B5EF4-FFF2-40B4-BE49-F238E27FC236}">
                <a16:creationId xmlns:a16="http://schemas.microsoft.com/office/drawing/2014/main" id="{15660020-C837-CFE1-3627-4DE4C3D7EC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a:extLst>
              <a:ext uri="{FF2B5EF4-FFF2-40B4-BE49-F238E27FC236}">
                <a16:creationId xmlns:a16="http://schemas.microsoft.com/office/drawing/2014/main" id="{84F675C9-5DFF-2404-0031-E1A636B600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AA05FE-DDFE-4A50-BC51-A9B200DD6BAD}" type="slidenum">
              <a:rPr lang="cs-CZ" smtClean="0"/>
              <a:t>‹#›</a:t>
            </a:fld>
            <a:endParaRPr lang="cs-CZ"/>
          </a:p>
        </p:txBody>
      </p:sp>
    </p:spTree>
    <p:extLst>
      <p:ext uri="{BB962C8B-B14F-4D97-AF65-F5344CB8AC3E}">
        <p14:creationId xmlns:p14="http://schemas.microsoft.com/office/powerpoint/2010/main" val="33082593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9">
            <a:extLst>
              <a:ext uri="{FF2B5EF4-FFF2-40B4-BE49-F238E27FC236}">
                <a16:creationId xmlns:a16="http://schemas.microsoft.com/office/drawing/2014/main" id="{2C910467-8185-45DD-B8A2-A88DF20DF6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452487"/>
            <a:ext cx="4342083" cy="5946593"/>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5359C9F0-D0FA-B52B-FA2C-C79215FCC023}"/>
              </a:ext>
            </a:extLst>
          </p:cNvPr>
          <p:cNvPicPr>
            <a:picLocks noChangeAspect="1"/>
          </p:cNvPicPr>
          <p:nvPr/>
        </p:nvPicPr>
        <p:blipFill>
          <a:blip r:embed="rId2"/>
          <a:stretch>
            <a:fillRect/>
          </a:stretch>
        </p:blipFill>
        <p:spPr>
          <a:xfrm>
            <a:off x="669176" y="1495702"/>
            <a:ext cx="3921067" cy="3864729"/>
          </a:xfrm>
          <a:prstGeom prst="rect">
            <a:avLst/>
          </a:prstGeom>
        </p:spPr>
      </p:pic>
      <p:sp>
        <p:nvSpPr>
          <p:cNvPr id="17" name="Rectangle 11">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9751" y="450221"/>
            <a:ext cx="6720840" cy="3918123"/>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0404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56FF6FD-C7AC-E7B1-C85E-646581C68423}"/>
              </a:ext>
            </a:extLst>
          </p:cNvPr>
          <p:cNvSpPr>
            <a:spLocks noGrp="1"/>
          </p:cNvSpPr>
          <p:nvPr>
            <p:ph type="ctrTitle"/>
          </p:nvPr>
        </p:nvSpPr>
        <p:spPr>
          <a:xfrm>
            <a:off x="5169159" y="979714"/>
            <a:ext cx="6353665" cy="2985796"/>
          </a:xfrm>
        </p:spPr>
        <p:txBody>
          <a:bodyPr anchor="ctr">
            <a:normAutofit/>
          </a:bodyPr>
          <a:lstStyle/>
          <a:p>
            <a:pPr algn="l"/>
            <a:r>
              <a:rPr lang="en-US" sz="3600" dirty="0">
                <a:solidFill>
                  <a:srgbClr val="FFFFFF"/>
                </a:solidFill>
              </a:rPr>
              <a:t>Adnominal partitive genitive </a:t>
            </a:r>
            <a:br>
              <a:rPr lang="cs-CZ" sz="3600" dirty="0">
                <a:solidFill>
                  <a:srgbClr val="FFFFFF"/>
                </a:solidFill>
              </a:rPr>
            </a:br>
            <a:r>
              <a:rPr lang="en-US" sz="3600" dirty="0">
                <a:solidFill>
                  <a:srgbClr val="FFFFFF"/>
                </a:solidFill>
              </a:rPr>
              <a:t>in Czech written journalism: diachronic and synchronic perspectives</a:t>
            </a:r>
            <a:endParaRPr lang="cs-CZ" sz="3600" dirty="0">
              <a:solidFill>
                <a:srgbClr val="FFFFFF"/>
              </a:solidFill>
            </a:endParaRPr>
          </a:p>
        </p:txBody>
      </p:sp>
      <p:sp>
        <p:nvSpPr>
          <p:cNvPr id="14" name="Rectangle 13">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4893" y="4521269"/>
            <a:ext cx="4443984" cy="1877811"/>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Subtitle 2">
            <a:extLst>
              <a:ext uri="{FF2B5EF4-FFF2-40B4-BE49-F238E27FC236}">
                <a16:creationId xmlns:a16="http://schemas.microsoft.com/office/drawing/2014/main" id="{18D1E391-4DD3-92F6-095C-A6F377E7829D}"/>
              </a:ext>
            </a:extLst>
          </p:cNvPr>
          <p:cNvSpPr>
            <a:spLocks noGrp="1"/>
          </p:cNvSpPr>
          <p:nvPr>
            <p:ph type="subTitle" idx="1"/>
          </p:nvPr>
        </p:nvSpPr>
        <p:spPr>
          <a:xfrm>
            <a:off x="5095875" y="4521270"/>
            <a:ext cx="4333002" cy="1877810"/>
          </a:xfrm>
        </p:spPr>
        <p:txBody>
          <a:bodyPr anchor="ctr">
            <a:normAutofit fontScale="92500" lnSpcReduction="20000"/>
          </a:bodyPr>
          <a:lstStyle/>
          <a:p>
            <a:pPr algn="l"/>
            <a:endParaRPr lang="cs-CZ" sz="1100" dirty="0">
              <a:solidFill>
                <a:srgbClr val="FFFFFF"/>
              </a:solidFill>
            </a:endParaRPr>
          </a:p>
          <a:p>
            <a:pPr algn="l"/>
            <a:r>
              <a:rPr lang="cs-CZ" sz="3900" dirty="0">
                <a:solidFill>
                  <a:srgbClr val="FFFFFF"/>
                </a:solidFill>
              </a:rPr>
              <a:t>Martin Janečka</a:t>
            </a:r>
          </a:p>
          <a:p>
            <a:pPr algn="l"/>
            <a:r>
              <a:rPr lang="cs-CZ" dirty="0" err="1">
                <a:solidFill>
                  <a:srgbClr val="FFFFFF"/>
                </a:solidFill>
              </a:rPr>
              <a:t>Faculty</a:t>
            </a:r>
            <a:r>
              <a:rPr lang="cs-CZ" dirty="0">
                <a:solidFill>
                  <a:srgbClr val="FFFFFF"/>
                </a:solidFill>
              </a:rPr>
              <a:t> </a:t>
            </a:r>
            <a:r>
              <a:rPr lang="cs-CZ" dirty="0" err="1">
                <a:solidFill>
                  <a:srgbClr val="FFFFFF"/>
                </a:solidFill>
              </a:rPr>
              <a:t>of</a:t>
            </a:r>
            <a:r>
              <a:rPr lang="cs-CZ" dirty="0">
                <a:solidFill>
                  <a:srgbClr val="FFFFFF"/>
                </a:solidFill>
              </a:rPr>
              <a:t> </a:t>
            </a:r>
            <a:r>
              <a:rPr lang="cs-CZ" dirty="0" err="1">
                <a:solidFill>
                  <a:srgbClr val="FFFFFF"/>
                </a:solidFill>
              </a:rPr>
              <a:t>Education</a:t>
            </a:r>
            <a:endParaRPr lang="cs-CZ" dirty="0">
              <a:solidFill>
                <a:srgbClr val="FFFFFF"/>
              </a:solidFill>
            </a:endParaRPr>
          </a:p>
          <a:p>
            <a:pPr algn="l"/>
            <a:r>
              <a:rPr lang="cs-CZ" dirty="0">
                <a:solidFill>
                  <a:srgbClr val="FFFFFF"/>
                </a:solidFill>
              </a:rPr>
              <a:t>Charles University in Prague</a:t>
            </a:r>
          </a:p>
          <a:p>
            <a:pPr algn="l"/>
            <a:r>
              <a:rPr lang="cs-CZ" dirty="0">
                <a:solidFill>
                  <a:srgbClr val="FFFFFF"/>
                </a:solidFill>
              </a:rPr>
              <a:t>martin.janecka@pedf.cuni.cz</a:t>
            </a:r>
          </a:p>
        </p:txBody>
      </p:sp>
      <p:sp>
        <p:nvSpPr>
          <p:cNvPr id="16" name="Rectangle 15">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4487" y="4521270"/>
            <a:ext cx="2115455" cy="1890204"/>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93199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6B42D-D989-B53B-0F5B-97A10F84E714}"/>
              </a:ext>
            </a:extLst>
          </p:cNvPr>
          <p:cNvSpPr>
            <a:spLocks noGrp="1"/>
          </p:cNvSpPr>
          <p:nvPr>
            <p:ph type="title"/>
          </p:nvPr>
        </p:nvSpPr>
        <p:spPr/>
        <p:txBody>
          <a:bodyPr/>
          <a:lstStyle/>
          <a:p>
            <a:endParaRPr lang="cs-CZ"/>
          </a:p>
        </p:txBody>
      </p:sp>
      <p:sp>
        <p:nvSpPr>
          <p:cNvPr id="3" name="Content Placeholder 2">
            <a:extLst>
              <a:ext uri="{FF2B5EF4-FFF2-40B4-BE49-F238E27FC236}">
                <a16:creationId xmlns:a16="http://schemas.microsoft.com/office/drawing/2014/main" id="{EE2CE6CD-A615-73BC-22D8-39BBAF5CB6D4}"/>
              </a:ext>
            </a:extLst>
          </p:cNvPr>
          <p:cNvSpPr>
            <a:spLocks noGrp="1"/>
          </p:cNvSpPr>
          <p:nvPr>
            <p:ph idx="1"/>
          </p:nvPr>
        </p:nvSpPr>
        <p:spPr>
          <a:xfrm>
            <a:off x="838200" y="1690688"/>
            <a:ext cx="10515600" cy="4924715"/>
          </a:xfrm>
        </p:spPr>
        <p:txBody>
          <a:bodyPr>
            <a:normAutofit fontScale="92500"/>
          </a:bodyPr>
          <a:lstStyle/>
          <a:p>
            <a:r>
              <a:rPr lang="en-US" dirty="0"/>
              <a:t>This functional profiling of the genitive case is one of the manifestations of a wider development process that affects the entire case system of Czech and which consists in suppressing the surface semantics of the case, e.g., partitivity (the type “</a:t>
            </a:r>
            <a:r>
              <a:rPr lang="en-US" dirty="0" err="1"/>
              <a:t>nabral</a:t>
            </a:r>
            <a:r>
              <a:rPr lang="en-US" dirty="0"/>
              <a:t> </a:t>
            </a:r>
            <a:r>
              <a:rPr lang="en-US" dirty="0" err="1"/>
              <a:t>vody</a:t>
            </a:r>
            <a:r>
              <a:rPr lang="cs-CZ" dirty="0"/>
              <a:t> =</a:t>
            </a:r>
            <a:r>
              <a:rPr lang="en-US" dirty="0"/>
              <a:t> he took water”</a:t>
            </a:r>
            <a:r>
              <a:rPr lang="cs-CZ" dirty="0"/>
              <a:t>,</a:t>
            </a:r>
            <a:r>
              <a:rPr lang="en-US" dirty="0"/>
              <a:t> meaning “a little”),</a:t>
            </a:r>
            <a:endParaRPr lang="cs-CZ" dirty="0"/>
          </a:p>
          <a:p>
            <a:r>
              <a:rPr lang="cs-CZ" dirty="0"/>
              <a:t>O</a:t>
            </a:r>
            <a:r>
              <a:rPr lang="en-US" dirty="0"/>
              <a:t>n the contrary, </a:t>
            </a:r>
            <a:r>
              <a:rPr lang="cs-CZ" dirty="0" err="1"/>
              <a:t>it</a:t>
            </a:r>
            <a:r>
              <a:rPr lang="cs-CZ" dirty="0"/>
              <a:t> </a:t>
            </a:r>
            <a:r>
              <a:rPr lang="cs-CZ" dirty="0" err="1"/>
              <a:t>consists</a:t>
            </a:r>
            <a:r>
              <a:rPr lang="cs-CZ" dirty="0"/>
              <a:t> </a:t>
            </a:r>
            <a:r>
              <a:rPr lang="en-US" dirty="0"/>
              <a:t>in the strengthening of more abstract semantics, or the tendency for individual cases to be profiled for the fulfilment of very specific syntactic functions (subject, attribute, object). </a:t>
            </a:r>
            <a:endParaRPr lang="cs-CZ" dirty="0"/>
          </a:p>
          <a:p>
            <a:r>
              <a:rPr lang="en-US" dirty="0"/>
              <a:t>The case system thus tends towards a formalization that is to some extent parallel to the processes that had already taken place earlier in the Romance and Germanic languages of Western Europe. </a:t>
            </a:r>
            <a:endParaRPr lang="cs-CZ" dirty="0"/>
          </a:p>
          <a:p>
            <a:r>
              <a:rPr lang="en-US" dirty="0"/>
              <a:t>These phenomena</a:t>
            </a:r>
            <a:r>
              <a:rPr lang="cs-CZ" dirty="0"/>
              <a:t>:</a:t>
            </a:r>
            <a:r>
              <a:rPr lang="en-US" dirty="0"/>
              <a:t> the background of what R. Jakobson (1936, 269) already calls the “decomposition” of the system of case opposites.</a:t>
            </a:r>
            <a:endParaRPr lang="cs-CZ" dirty="0"/>
          </a:p>
        </p:txBody>
      </p:sp>
    </p:spTree>
    <p:extLst>
      <p:ext uri="{BB962C8B-B14F-4D97-AF65-F5344CB8AC3E}">
        <p14:creationId xmlns:p14="http://schemas.microsoft.com/office/powerpoint/2010/main" val="1274406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99155-336E-85A4-88B4-401760B76BC2}"/>
              </a:ext>
            </a:extLst>
          </p:cNvPr>
          <p:cNvSpPr>
            <a:spLocks noGrp="1"/>
          </p:cNvSpPr>
          <p:nvPr>
            <p:ph type="title"/>
          </p:nvPr>
        </p:nvSpPr>
        <p:spPr/>
        <p:txBody>
          <a:bodyPr/>
          <a:lstStyle/>
          <a:p>
            <a:pPr algn="ctr"/>
            <a:r>
              <a:rPr lang="cs-CZ" dirty="0" err="1"/>
              <a:t>Methods</a:t>
            </a:r>
            <a:r>
              <a:rPr lang="cs-CZ" dirty="0"/>
              <a:t> and </a:t>
            </a:r>
            <a:r>
              <a:rPr lang="cs-CZ" dirty="0" err="1"/>
              <a:t>materials</a:t>
            </a:r>
            <a:endParaRPr lang="cs-CZ" dirty="0"/>
          </a:p>
        </p:txBody>
      </p:sp>
      <p:sp>
        <p:nvSpPr>
          <p:cNvPr id="3" name="Content Placeholder 2">
            <a:extLst>
              <a:ext uri="{FF2B5EF4-FFF2-40B4-BE49-F238E27FC236}">
                <a16:creationId xmlns:a16="http://schemas.microsoft.com/office/drawing/2014/main" id="{7C5DBAF4-1D4A-7A59-0CE2-3AC6FBD09269}"/>
              </a:ext>
            </a:extLst>
          </p:cNvPr>
          <p:cNvSpPr>
            <a:spLocks noGrp="1"/>
          </p:cNvSpPr>
          <p:nvPr>
            <p:ph idx="1"/>
          </p:nvPr>
        </p:nvSpPr>
        <p:spPr>
          <a:xfrm>
            <a:off x="838200" y="1539551"/>
            <a:ext cx="10515600" cy="4637412"/>
          </a:xfrm>
        </p:spPr>
        <p:txBody>
          <a:bodyPr>
            <a:normAutofit lnSpcReduction="10000"/>
          </a:bodyPr>
          <a:lstStyle/>
          <a:p>
            <a:r>
              <a:rPr lang="cs-CZ" dirty="0"/>
              <a:t>T</a:t>
            </a:r>
            <a:r>
              <a:rPr lang="en-US" dirty="0"/>
              <a:t>he relationship between the verb and nominal parts of speech is to a large extent bound by style </a:t>
            </a:r>
            <a:r>
              <a:rPr lang="cs-CZ" dirty="0"/>
              <a:t>+</a:t>
            </a:r>
            <a:r>
              <a:rPr lang="en-US" dirty="0"/>
              <a:t> the oldest journalistic texts date back to the 1840s, the analysis of the development of the adnominal genitive encounters certain material difficulties. </a:t>
            </a:r>
            <a:endParaRPr lang="cs-CZ" dirty="0"/>
          </a:p>
          <a:p>
            <a:r>
              <a:rPr lang="cs-CZ" dirty="0"/>
              <a:t>E</a:t>
            </a:r>
            <a:r>
              <a:rPr lang="en-US" dirty="0" err="1"/>
              <a:t>xamin</a:t>
            </a:r>
            <a:r>
              <a:rPr lang="cs-CZ" dirty="0" err="1"/>
              <a:t>ing</a:t>
            </a:r>
            <a:r>
              <a:rPr lang="en-US" dirty="0"/>
              <a:t> the development of this type of genitive in two different series of texts: </a:t>
            </a:r>
            <a:r>
              <a:rPr lang="cs-CZ" dirty="0"/>
              <a:t>1)</a:t>
            </a:r>
            <a:r>
              <a:rPr lang="en-US" dirty="0"/>
              <a:t> in journalistic texts from three relatively recent historical periods (from 1848–1860, 1882–1885 and 1915),</a:t>
            </a:r>
            <a:endParaRPr lang="cs-CZ" dirty="0"/>
          </a:p>
          <a:p>
            <a:r>
              <a:rPr lang="cs-CZ" dirty="0"/>
              <a:t>2)</a:t>
            </a:r>
            <a:r>
              <a:rPr lang="en-US" dirty="0"/>
              <a:t> journalistic texts published in the years 1950, 1970 and 2000</a:t>
            </a:r>
            <a:r>
              <a:rPr lang="cs-CZ" dirty="0"/>
              <a:t>;</a:t>
            </a:r>
            <a:r>
              <a:rPr lang="en-US" dirty="0"/>
              <a:t> the scope of each sample was set at 20 000-word forms. </a:t>
            </a:r>
            <a:endParaRPr lang="cs-CZ" dirty="0"/>
          </a:p>
          <a:p>
            <a:r>
              <a:rPr lang="en-US" dirty="0"/>
              <a:t>The sample of the latest texts from 2000 was limited using the Czech national corpus (syn2013pub).</a:t>
            </a:r>
            <a:endParaRPr lang="cs-CZ" dirty="0"/>
          </a:p>
        </p:txBody>
      </p:sp>
    </p:spTree>
    <p:extLst>
      <p:ext uri="{BB962C8B-B14F-4D97-AF65-F5344CB8AC3E}">
        <p14:creationId xmlns:p14="http://schemas.microsoft.com/office/powerpoint/2010/main" val="23377443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27C1E-7B95-3400-6BE4-F575F7FCCA0E}"/>
              </a:ext>
            </a:extLst>
          </p:cNvPr>
          <p:cNvSpPr>
            <a:spLocks noGrp="1"/>
          </p:cNvSpPr>
          <p:nvPr>
            <p:ph type="title"/>
          </p:nvPr>
        </p:nvSpPr>
        <p:spPr/>
        <p:txBody>
          <a:bodyPr/>
          <a:lstStyle/>
          <a:p>
            <a:pPr algn="ctr"/>
            <a:r>
              <a:rPr lang="cs-CZ" dirty="0" err="1"/>
              <a:t>Diachronic</a:t>
            </a:r>
            <a:r>
              <a:rPr lang="cs-CZ" dirty="0"/>
              <a:t> </a:t>
            </a:r>
            <a:r>
              <a:rPr lang="cs-CZ" dirty="0" err="1"/>
              <a:t>view</a:t>
            </a:r>
            <a:endParaRPr lang="cs-CZ" dirty="0"/>
          </a:p>
        </p:txBody>
      </p:sp>
      <p:pic>
        <p:nvPicPr>
          <p:cNvPr id="4" name="Content Placeholder 3">
            <a:extLst>
              <a:ext uri="{FF2B5EF4-FFF2-40B4-BE49-F238E27FC236}">
                <a16:creationId xmlns:a16="http://schemas.microsoft.com/office/drawing/2014/main" id="{57BB6507-F7A7-CA3A-CD4D-8A6C7E9379A1}"/>
              </a:ext>
            </a:extLst>
          </p:cNvPr>
          <p:cNvPicPr>
            <a:picLocks noGrp="1" noChangeAspect="1"/>
          </p:cNvPicPr>
          <p:nvPr>
            <p:ph idx="1"/>
          </p:nvPr>
        </p:nvPicPr>
        <p:blipFill>
          <a:blip r:embed="rId2"/>
          <a:stretch>
            <a:fillRect/>
          </a:stretch>
        </p:blipFill>
        <p:spPr>
          <a:xfrm>
            <a:off x="1595535" y="1361243"/>
            <a:ext cx="8798767" cy="5161509"/>
          </a:xfrm>
          <a:prstGeom prst="rect">
            <a:avLst/>
          </a:prstGeom>
        </p:spPr>
      </p:pic>
      <p:pic>
        <p:nvPicPr>
          <p:cNvPr id="5" name="Picture 4" descr="A red and white flag&#10;&#10;Description automatically generated with low confidence">
            <a:extLst>
              <a:ext uri="{FF2B5EF4-FFF2-40B4-BE49-F238E27FC236}">
                <a16:creationId xmlns:a16="http://schemas.microsoft.com/office/drawing/2014/main" id="{168560D3-70AC-CF28-1DB5-2FA9F02799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5379" y="5496757"/>
            <a:ext cx="800156" cy="323850"/>
          </a:xfrm>
          <a:prstGeom prst="rect">
            <a:avLst/>
          </a:prstGeom>
        </p:spPr>
      </p:pic>
    </p:spTree>
    <p:extLst>
      <p:ext uri="{BB962C8B-B14F-4D97-AF65-F5344CB8AC3E}">
        <p14:creationId xmlns:p14="http://schemas.microsoft.com/office/powerpoint/2010/main" val="2191369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C17CE-7AF1-E31A-9F2D-A18C6D72EDA0}"/>
              </a:ext>
            </a:extLst>
          </p:cNvPr>
          <p:cNvSpPr>
            <a:spLocks noGrp="1"/>
          </p:cNvSpPr>
          <p:nvPr>
            <p:ph type="title"/>
          </p:nvPr>
        </p:nvSpPr>
        <p:spPr>
          <a:xfrm>
            <a:off x="793103" y="365126"/>
            <a:ext cx="10560698" cy="1286392"/>
          </a:xfrm>
        </p:spPr>
        <p:txBody>
          <a:bodyPr/>
          <a:lstStyle/>
          <a:p>
            <a:pPr algn="ctr"/>
            <a:r>
              <a:rPr lang="cs-CZ" dirty="0" err="1"/>
              <a:t>Synchronic</a:t>
            </a:r>
            <a:r>
              <a:rPr lang="cs-CZ" dirty="0"/>
              <a:t> </a:t>
            </a:r>
            <a:r>
              <a:rPr lang="cs-CZ" dirty="0" err="1"/>
              <a:t>view</a:t>
            </a:r>
            <a:endParaRPr lang="cs-CZ" dirty="0"/>
          </a:p>
        </p:txBody>
      </p:sp>
      <p:pic>
        <p:nvPicPr>
          <p:cNvPr id="4" name="Content Placeholder 3">
            <a:extLst>
              <a:ext uri="{FF2B5EF4-FFF2-40B4-BE49-F238E27FC236}">
                <a16:creationId xmlns:a16="http://schemas.microsoft.com/office/drawing/2014/main" id="{47874ABD-CDE3-ACA5-3EDF-B3F656884C29}"/>
              </a:ext>
            </a:extLst>
          </p:cNvPr>
          <p:cNvPicPr>
            <a:picLocks noGrp="1" noChangeAspect="1"/>
          </p:cNvPicPr>
          <p:nvPr>
            <p:ph idx="1"/>
          </p:nvPr>
        </p:nvPicPr>
        <p:blipFill>
          <a:blip r:embed="rId2"/>
          <a:stretch>
            <a:fillRect/>
          </a:stretch>
        </p:blipFill>
        <p:spPr>
          <a:xfrm>
            <a:off x="2248677" y="1402805"/>
            <a:ext cx="7837715" cy="5092649"/>
          </a:xfrm>
          <a:prstGeom prst="rect">
            <a:avLst/>
          </a:prstGeom>
        </p:spPr>
      </p:pic>
      <p:pic>
        <p:nvPicPr>
          <p:cNvPr id="5" name="Picture 4" descr="A red and white flag&#10;&#10;Description automatically generated with low confidence">
            <a:extLst>
              <a:ext uri="{FF2B5EF4-FFF2-40B4-BE49-F238E27FC236}">
                <a16:creationId xmlns:a16="http://schemas.microsoft.com/office/drawing/2014/main" id="{E358E6A0-EDBD-75FA-02BD-75333813F4B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54385" y="5857875"/>
            <a:ext cx="894292" cy="361950"/>
          </a:xfrm>
          <a:prstGeom prst="rect">
            <a:avLst/>
          </a:prstGeom>
        </p:spPr>
      </p:pic>
    </p:spTree>
    <p:extLst>
      <p:ext uri="{BB962C8B-B14F-4D97-AF65-F5344CB8AC3E}">
        <p14:creationId xmlns:p14="http://schemas.microsoft.com/office/powerpoint/2010/main" val="4142127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8D35B-2362-A53C-0772-C4B032CDFAA2}"/>
              </a:ext>
            </a:extLst>
          </p:cNvPr>
          <p:cNvSpPr>
            <a:spLocks noGrp="1"/>
          </p:cNvSpPr>
          <p:nvPr>
            <p:ph type="title"/>
          </p:nvPr>
        </p:nvSpPr>
        <p:spPr/>
        <p:txBody>
          <a:bodyPr/>
          <a:lstStyle/>
          <a:p>
            <a:pPr algn="ctr"/>
            <a:r>
              <a:rPr lang="cs-CZ" dirty="0" err="1"/>
              <a:t>Conclusion</a:t>
            </a:r>
            <a:r>
              <a:rPr lang="cs-CZ" dirty="0"/>
              <a:t> </a:t>
            </a:r>
          </a:p>
        </p:txBody>
      </p:sp>
      <p:sp>
        <p:nvSpPr>
          <p:cNvPr id="3" name="Content Placeholder 2">
            <a:extLst>
              <a:ext uri="{FF2B5EF4-FFF2-40B4-BE49-F238E27FC236}">
                <a16:creationId xmlns:a16="http://schemas.microsoft.com/office/drawing/2014/main" id="{C14E9D03-EA80-4365-07B2-AA8755335991}"/>
              </a:ext>
            </a:extLst>
          </p:cNvPr>
          <p:cNvSpPr>
            <a:spLocks noGrp="1"/>
          </p:cNvSpPr>
          <p:nvPr>
            <p:ph idx="1"/>
          </p:nvPr>
        </p:nvSpPr>
        <p:spPr>
          <a:xfrm>
            <a:off x="838200" y="1474237"/>
            <a:ext cx="10515600" cy="5018638"/>
          </a:xfrm>
        </p:spPr>
        <p:txBody>
          <a:bodyPr>
            <a:normAutofit/>
          </a:bodyPr>
          <a:lstStyle/>
          <a:p>
            <a:r>
              <a:rPr lang="en-US" dirty="0"/>
              <a:t>Based on the data analysis, it was found that in the journalism of the 19th century there is already a strong tendency to prefer various semantic types of the adnominal genitive (e.g., belonging, defining or partitive)</a:t>
            </a:r>
            <a:r>
              <a:rPr lang="cs-CZ" dirty="0"/>
              <a:t> VS.</a:t>
            </a:r>
            <a:r>
              <a:rPr lang="en-US" dirty="0"/>
              <a:t> some other semantic types of the genitive were peripheral (e.g., grading, product or dedicative). </a:t>
            </a:r>
            <a:endParaRPr lang="cs-CZ" dirty="0"/>
          </a:p>
          <a:p>
            <a:r>
              <a:rPr lang="en-US" dirty="0"/>
              <a:t>Especially in journalism between 1848 and 1915, an increase in various actant subtypes of the adnominal genitive was observed, which is associated with the formalization of sentence structure in Czech, or with functional case specialization.</a:t>
            </a:r>
            <a:endParaRPr lang="cs-CZ" dirty="0"/>
          </a:p>
        </p:txBody>
      </p:sp>
    </p:spTree>
    <p:extLst>
      <p:ext uri="{BB962C8B-B14F-4D97-AF65-F5344CB8AC3E}">
        <p14:creationId xmlns:p14="http://schemas.microsoft.com/office/powerpoint/2010/main" val="16181869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881F9-3243-C58D-DC2A-55A1277740C3}"/>
              </a:ext>
            </a:extLst>
          </p:cNvPr>
          <p:cNvSpPr>
            <a:spLocks noGrp="1"/>
          </p:cNvSpPr>
          <p:nvPr>
            <p:ph type="title"/>
          </p:nvPr>
        </p:nvSpPr>
        <p:spPr/>
        <p:txBody>
          <a:bodyPr/>
          <a:lstStyle/>
          <a:p>
            <a:endParaRPr lang="cs-CZ"/>
          </a:p>
        </p:txBody>
      </p:sp>
      <p:sp>
        <p:nvSpPr>
          <p:cNvPr id="3" name="Content Placeholder 2">
            <a:extLst>
              <a:ext uri="{FF2B5EF4-FFF2-40B4-BE49-F238E27FC236}">
                <a16:creationId xmlns:a16="http://schemas.microsoft.com/office/drawing/2014/main" id="{39789837-85B1-70AD-7909-AA10A9A49FA2}"/>
              </a:ext>
            </a:extLst>
          </p:cNvPr>
          <p:cNvSpPr>
            <a:spLocks noGrp="1"/>
          </p:cNvSpPr>
          <p:nvPr>
            <p:ph idx="1"/>
          </p:nvPr>
        </p:nvSpPr>
        <p:spPr/>
        <p:txBody>
          <a:bodyPr/>
          <a:lstStyle/>
          <a:p>
            <a:r>
              <a:rPr lang="en-US" dirty="0"/>
              <a:t>The analysis of the data showed that it is possible to observe a significant decrease in the partitivity expressed by the</a:t>
            </a:r>
            <a:r>
              <a:rPr lang="cs-CZ" dirty="0"/>
              <a:t> </a:t>
            </a:r>
            <a:r>
              <a:rPr lang="en-US" dirty="0"/>
              <a:t>adnominal</a:t>
            </a:r>
            <a:r>
              <a:rPr lang="cs-CZ"/>
              <a:t> </a:t>
            </a:r>
            <a:r>
              <a:rPr lang="en-US"/>
              <a:t>genitive </a:t>
            </a:r>
            <a:r>
              <a:rPr lang="en-US" dirty="0"/>
              <a:t>in</a:t>
            </a:r>
            <a:r>
              <a:rPr lang="cs-CZ" dirty="0"/>
              <a:t> Czech</a:t>
            </a:r>
            <a:r>
              <a:rPr lang="en-US" dirty="0"/>
              <a:t> journalism. </a:t>
            </a:r>
            <a:endParaRPr lang="cs-CZ" dirty="0"/>
          </a:p>
          <a:p>
            <a:r>
              <a:rPr lang="en-US" dirty="0"/>
              <a:t>The highest frequency is detectable in the oldest examined texts, the lowest frequency in the most recent examined texts</a:t>
            </a:r>
            <a:r>
              <a:rPr lang="cs-CZ" dirty="0"/>
              <a:t> VS.</a:t>
            </a:r>
            <a:r>
              <a:rPr lang="en-US" dirty="0"/>
              <a:t> especially in Moravian dialects</a:t>
            </a:r>
            <a:r>
              <a:rPr lang="cs-CZ" dirty="0"/>
              <a:t> (</a:t>
            </a:r>
            <a:r>
              <a:rPr lang="cs-CZ" dirty="0" err="1"/>
              <a:t>spoken</a:t>
            </a:r>
            <a:r>
              <a:rPr lang="cs-CZ" dirty="0"/>
              <a:t>, not </a:t>
            </a:r>
            <a:r>
              <a:rPr lang="cs-CZ" dirty="0" err="1"/>
              <a:t>written</a:t>
            </a:r>
            <a:r>
              <a:rPr lang="cs-CZ" dirty="0"/>
              <a:t> Czech)</a:t>
            </a:r>
            <a:r>
              <a:rPr lang="en-US" dirty="0"/>
              <a:t>, the partitive genitive is still alive today (</a:t>
            </a:r>
            <a:r>
              <a:rPr lang="en-US" dirty="0" err="1"/>
              <a:t>Šipková</a:t>
            </a:r>
            <a:r>
              <a:rPr lang="en-US" dirty="0"/>
              <a:t> 1993, 75).</a:t>
            </a:r>
            <a:endParaRPr lang="cs-CZ" dirty="0"/>
          </a:p>
        </p:txBody>
      </p:sp>
    </p:spTree>
    <p:extLst>
      <p:ext uri="{BB962C8B-B14F-4D97-AF65-F5344CB8AC3E}">
        <p14:creationId xmlns:p14="http://schemas.microsoft.com/office/powerpoint/2010/main" val="1078248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C4B45-DEF1-A567-F501-2072FA4CF7E4}"/>
              </a:ext>
            </a:extLst>
          </p:cNvPr>
          <p:cNvSpPr>
            <a:spLocks noGrp="1"/>
          </p:cNvSpPr>
          <p:nvPr>
            <p:ph type="title"/>
          </p:nvPr>
        </p:nvSpPr>
        <p:spPr/>
        <p:txBody>
          <a:bodyPr/>
          <a:lstStyle/>
          <a:p>
            <a:endParaRPr lang="cs-CZ"/>
          </a:p>
        </p:txBody>
      </p:sp>
      <p:sp>
        <p:nvSpPr>
          <p:cNvPr id="3" name="Content Placeholder 2">
            <a:extLst>
              <a:ext uri="{FF2B5EF4-FFF2-40B4-BE49-F238E27FC236}">
                <a16:creationId xmlns:a16="http://schemas.microsoft.com/office/drawing/2014/main" id="{BEEEC776-DFC9-645B-C0B9-2B16055B69E5}"/>
              </a:ext>
            </a:extLst>
          </p:cNvPr>
          <p:cNvSpPr>
            <a:spLocks noGrp="1"/>
          </p:cNvSpPr>
          <p:nvPr>
            <p:ph idx="1"/>
          </p:nvPr>
        </p:nvSpPr>
        <p:spPr/>
        <p:txBody>
          <a:bodyPr/>
          <a:lstStyle/>
          <a:p>
            <a:pPr marL="0" indent="0" algn="ctr">
              <a:buNone/>
            </a:pPr>
            <a:endParaRPr lang="cs-CZ" dirty="0"/>
          </a:p>
          <a:p>
            <a:pPr marL="0" indent="0" algn="ctr">
              <a:buNone/>
            </a:pPr>
            <a:endParaRPr lang="cs-CZ" dirty="0"/>
          </a:p>
          <a:p>
            <a:pPr marL="0" indent="0" algn="ctr">
              <a:buNone/>
            </a:pPr>
            <a:r>
              <a:rPr lang="cs-CZ" sz="4000" dirty="0" err="1"/>
              <a:t>Thank</a:t>
            </a:r>
            <a:r>
              <a:rPr lang="cs-CZ" sz="4000" dirty="0"/>
              <a:t> </a:t>
            </a:r>
            <a:r>
              <a:rPr lang="cs-CZ" sz="4000" dirty="0" err="1"/>
              <a:t>you</a:t>
            </a:r>
            <a:r>
              <a:rPr lang="cs-CZ" sz="4000" dirty="0"/>
              <a:t> </a:t>
            </a:r>
            <a:r>
              <a:rPr lang="cs-CZ" sz="4000" dirty="0" err="1"/>
              <a:t>for</a:t>
            </a:r>
            <a:r>
              <a:rPr lang="cs-CZ" sz="4000" dirty="0"/>
              <a:t> </a:t>
            </a:r>
            <a:r>
              <a:rPr lang="cs-CZ" sz="4000" dirty="0" err="1"/>
              <a:t>your</a:t>
            </a:r>
            <a:r>
              <a:rPr lang="cs-CZ" sz="4000" dirty="0"/>
              <a:t> </a:t>
            </a:r>
            <a:r>
              <a:rPr lang="cs-CZ" sz="4000" dirty="0" err="1"/>
              <a:t>attention</a:t>
            </a:r>
            <a:r>
              <a:rPr lang="cs-CZ" sz="4000" dirty="0"/>
              <a:t>!</a:t>
            </a:r>
          </a:p>
        </p:txBody>
      </p:sp>
    </p:spTree>
    <p:extLst>
      <p:ext uri="{BB962C8B-B14F-4D97-AF65-F5344CB8AC3E}">
        <p14:creationId xmlns:p14="http://schemas.microsoft.com/office/powerpoint/2010/main" val="40933667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D86E4-FD3E-50D0-D8E1-D9A9716A02C6}"/>
              </a:ext>
            </a:extLst>
          </p:cNvPr>
          <p:cNvSpPr>
            <a:spLocks noGrp="1"/>
          </p:cNvSpPr>
          <p:nvPr>
            <p:ph type="title"/>
          </p:nvPr>
        </p:nvSpPr>
        <p:spPr/>
        <p:txBody>
          <a:bodyPr/>
          <a:lstStyle/>
          <a:p>
            <a:pPr algn="ctr"/>
            <a:r>
              <a:rPr lang="cs-CZ" dirty="0" err="1"/>
              <a:t>References</a:t>
            </a:r>
            <a:r>
              <a:rPr lang="cs-CZ" dirty="0"/>
              <a:t> </a:t>
            </a:r>
          </a:p>
        </p:txBody>
      </p:sp>
      <p:sp>
        <p:nvSpPr>
          <p:cNvPr id="3" name="Content Placeholder 2">
            <a:extLst>
              <a:ext uri="{FF2B5EF4-FFF2-40B4-BE49-F238E27FC236}">
                <a16:creationId xmlns:a16="http://schemas.microsoft.com/office/drawing/2014/main" id="{4D8C7EC5-7EA7-E4C4-22C4-DD795F797EDC}"/>
              </a:ext>
            </a:extLst>
          </p:cNvPr>
          <p:cNvSpPr>
            <a:spLocks noGrp="1"/>
          </p:cNvSpPr>
          <p:nvPr>
            <p:ph idx="1"/>
          </p:nvPr>
        </p:nvSpPr>
        <p:spPr>
          <a:xfrm>
            <a:off x="838200" y="1380931"/>
            <a:ext cx="10515600" cy="5271796"/>
          </a:xfrm>
        </p:spPr>
        <p:txBody>
          <a:bodyPr>
            <a:normAutofit fontScale="55000" lnSpcReduction="20000"/>
          </a:bodyPr>
          <a:lstStyle/>
          <a:p>
            <a:r>
              <a:rPr lang="cs-CZ" dirty="0" err="1"/>
              <a:t>Breu</a:t>
            </a:r>
            <a:r>
              <a:rPr lang="cs-CZ" dirty="0"/>
              <a:t>, Walter. 2020. "</a:t>
            </a:r>
            <a:r>
              <a:rPr lang="cs-CZ" dirty="0" err="1"/>
              <a:t>Partitivity</a:t>
            </a:r>
            <a:r>
              <a:rPr lang="cs-CZ" dirty="0"/>
              <a:t> in Slavic-Romance </a:t>
            </a:r>
            <a:r>
              <a:rPr lang="cs-CZ" dirty="0" err="1"/>
              <a:t>language</a:t>
            </a:r>
            <a:r>
              <a:rPr lang="cs-CZ" dirty="0"/>
              <a:t> </a:t>
            </a:r>
            <a:r>
              <a:rPr lang="cs-CZ" dirty="0" err="1"/>
              <a:t>contact</a:t>
            </a:r>
            <a:r>
              <a:rPr lang="cs-CZ" dirty="0"/>
              <a:t>: </a:t>
            </a:r>
            <a:r>
              <a:rPr lang="cs-CZ" dirty="0" err="1"/>
              <a:t>The</a:t>
            </a:r>
            <a:r>
              <a:rPr lang="cs-CZ" dirty="0"/>
              <a:t> case </a:t>
            </a:r>
            <a:r>
              <a:rPr lang="cs-CZ" dirty="0" err="1"/>
              <a:t>of</a:t>
            </a:r>
            <a:r>
              <a:rPr lang="cs-CZ" dirty="0"/>
              <a:t> </a:t>
            </a:r>
            <a:r>
              <a:rPr lang="cs-CZ" dirty="0" err="1"/>
              <a:t>Molise</a:t>
            </a:r>
            <a:r>
              <a:rPr lang="cs-CZ" dirty="0"/>
              <a:t> Slavic in Italy". </a:t>
            </a:r>
            <a:r>
              <a:rPr lang="cs-CZ" dirty="0" err="1"/>
              <a:t>Linguistics</a:t>
            </a:r>
            <a:r>
              <a:rPr lang="cs-CZ" dirty="0"/>
              <a:t>, vol. 58, no. 3, 837-868. https://doi.org/10.1515/ling-2020-0092</a:t>
            </a:r>
          </a:p>
          <a:p>
            <a:r>
              <a:rPr lang="cs-CZ" dirty="0" err="1"/>
              <a:t>Dalewska-Greń</a:t>
            </a:r>
            <a:r>
              <a:rPr lang="cs-CZ" dirty="0"/>
              <a:t>, H. 2002. </a:t>
            </a:r>
            <a:r>
              <a:rPr lang="cs-CZ" dirty="0" err="1"/>
              <a:t>Języki</a:t>
            </a:r>
            <a:r>
              <a:rPr lang="cs-CZ" dirty="0"/>
              <a:t> </a:t>
            </a:r>
            <a:r>
              <a:rPr lang="cs-CZ" dirty="0" err="1"/>
              <a:t>słowiańskie</a:t>
            </a:r>
            <a:r>
              <a:rPr lang="cs-CZ" dirty="0"/>
              <a:t>. 2. vyd. </a:t>
            </a:r>
            <a:r>
              <a:rPr lang="cs-CZ" dirty="0" err="1"/>
              <a:t>Warszawa</a:t>
            </a:r>
            <a:r>
              <a:rPr lang="cs-CZ" dirty="0"/>
              <a:t>: </a:t>
            </a:r>
            <a:r>
              <a:rPr lang="cs-CZ" dirty="0" err="1"/>
              <a:t>Wydawnictwo</a:t>
            </a:r>
            <a:r>
              <a:rPr lang="cs-CZ" dirty="0"/>
              <a:t> </a:t>
            </a:r>
            <a:r>
              <a:rPr lang="cs-CZ" dirty="0" err="1"/>
              <a:t>Naukowe</a:t>
            </a:r>
            <a:r>
              <a:rPr lang="cs-CZ" dirty="0"/>
              <a:t> PWN.</a:t>
            </a:r>
          </a:p>
          <a:p>
            <a:r>
              <a:rPr lang="cs-CZ" dirty="0"/>
              <a:t>Fischer, Susann. 2003. </a:t>
            </a:r>
            <a:r>
              <a:rPr lang="cs-CZ" dirty="0" err="1"/>
              <a:t>Partitive</a:t>
            </a:r>
            <a:r>
              <a:rPr lang="cs-CZ" dirty="0"/>
              <a:t> vs. Genitive in </a:t>
            </a:r>
            <a:r>
              <a:rPr lang="cs-CZ" dirty="0" err="1"/>
              <a:t>Russian</a:t>
            </a:r>
            <a:r>
              <a:rPr lang="cs-CZ" dirty="0"/>
              <a:t> and </a:t>
            </a:r>
            <a:r>
              <a:rPr lang="cs-CZ" dirty="0" err="1"/>
              <a:t>Polish</a:t>
            </a:r>
            <a:r>
              <a:rPr lang="cs-CZ" dirty="0"/>
              <a:t>: </a:t>
            </a:r>
            <a:r>
              <a:rPr lang="cs-CZ" dirty="0" err="1"/>
              <a:t>an</a:t>
            </a:r>
            <a:r>
              <a:rPr lang="cs-CZ" dirty="0"/>
              <a:t> </a:t>
            </a:r>
            <a:r>
              <a:rPr lang="cs-CZ" dirty="0" err="1"/>
              <a:t>empirical</a:t>
            </a:r>
            <a:r>
              <a:rPr lang="cs-CZ" dirty="0"/>
              <a:t> study on case </a:t>
            </a:r>
            <a:r>
              <a:rPr lang="cs-CZ" dirty="0" err="1"/>
              <a:t>alternation</a:t>
            </a:r>
            <a:r>
              <a:rPr lang="cs-CZ" dirty="0"/>
              <a:t> in </a:t>
            </a:r>
            <a:r>
              <a:rPr lang="cs-CZ" dirty="0" err="1"/>
              <a:t>the</a:t>
            </a:r>
            <a:r>
              <a:rPr lang="cs-CZ" dirty="0"/>
              <a:t> </a:t>
            </a:r>
            <a:r>
              <a:rPr lang="cs-CZ" dirty="0" err="1"/>
              <a:t>object</a:t>
            </a:r>
            <a:r>
              <a:rPr lang="cs-CZ" dirty="0"/>
              <a:t> </a:t>
            </a:r>
            <a:r>
              <a:rPr lang="cs-CZ" dirty="0" err="1"/>
              <a:t>domain</a:t>
            </a:r>
            <a:r>
              <a:rPr lang="cs-CZ" dirty="0"/>
              <a:t>. In Fischer, Susann – van de </a:t>
            </a:r>
            <a:r>
              <a:rPr lang="cs-CZ" dirty="0" err="1"/>
              <a:t>Vijver</a:t>
            </a:r>
            <a:r>
              <a:rPr lang="cs-CZ" dirty="0"/>
              <a:t>, Ruben – Vogel, Ralf (</a:t>
            </a:r>
            <a:r>
              <a:rPr lang="cs-CZ" dirty="0" err="1"/>
              <a:t>eds</a:t>
            </a:r>
            <a:r>
              <a:rPr lang="cs-CZ" dirty="0"/>
              <a:t>.). </a:t>
            </a:r>
            <a:r>
              <a:rPr lang="cs-CZ" dirty="0" err="1"/>
              <a:t>Experimental</a:t>
            </a:r>
            <a:r>
              <a:rPr lang="cs-CZ" dirty="0"/>
              <a:t> </a:t>
            </a:r>
            <a:r>
              <a:rPr lang="cs-CZ" dirty="0" err="1"/>
              <a:t>studies</a:t>
            </a:r>
            <a:r>
              <a:rPr lang="cs-CZ" dirty="0"/>
              <a:t> in </a:t>
            </a:r>
            <a:r>
              <a:rPr lang="cs-CZ" dirty="0" err="1"/>
              <a:t>linguistics</a:t>
            </a:r>
            <a:r>
              <a:rPr lang="cs-CZ" dirty="0"/>
              <a:t> 1. </a:t>
            </a:r>
            <a:r>
              <a:rPr lang="cs-CZ" dirty="0" err="1"/>
              <a:t>Linguistics</a:t>
            </a:r>
            <a:r>
              <a:rPr lang="cs-CZ" dirty="0"/>
              <a:t> in Potsdam 21, 73–89. Potsdam: Univ.-</a:t>
            </a:r>
            <a:r>
              <a:rPr lang="cs-CZ" dirty="0" err="1"/>
              <a:t>Verl</a:t>
            </a:r>
            <a:r>
              <a:rPr lang="cs-CZ" dirty="0"/>
              <a:t>. </a:t>
            </a:r>
          </a:p>
          <a:p>
            <a:r>
              <a:rPr lang="cs-CZ" dirty="0" err="1"/>
              <a:t>Hausenblas</a:t>
            </a:r>
            <a:r>
              <a:rPr lang="cs-CZ" dirty="0"/>
              <a:t>, Karel. 1958. Vývoj předmětového genitivu v češtině. Praha, ČSAV.</a:t>
            </a:r>
          </a:p>
          <a:p>
            <a:r>
              <a:rPr lang="cs-CZ" dirty="0" err="1"/>
              <a:t>Jakobson</a:t>
            </a:r>
            <a:r>
              <a:rPr lang="cs-CZ" dirty="0"/>
              <a:t>, Roman O. 1936. </a:t>
            </a:r>
            <a:r>
              <a:rPr lang="cs-CZ" dirty="0" err="1"/>
              <a:t>Beitrag</a:t>
            </a:r>
            <a:r>
              <a:rPr lang="cs-CZ" dirty="0"/>
              <a:t> </a:t>
            </a:r>
            <a:r>
              <a:rPr lang="cs-CZ" dirty="0" err="1"/>
              <a:t>zur</a:t>
            </a:r>
            <a:r>
              <a:rPr lang="cs-CZ" dirty="0"/>
              <a:t> </a:t>
            </a:r>
            <a:r>
              <a:rPr lang="cs-CZ" dirty="0" err="1"/>
              <a:t>allgemeinen</a:t>
            </a:r>
            <a:r>
              <a:rPr lang="cs-CZ" dirty="0"/>
              <a:t> </a:t>
            </a:r>
            <a:r>
              <a:rPr lang="cs-CZ" dirty="0" err="1"/>
              <a:t>Kasuslehre</a:t>
            </a:r>
            <a:r>
              <a:rPr lang="cs-CZ" dirty="0"/>
              <a:t>. In </a:t>
            </a:r>
            <a:r>
              <a:rPr lang="cs-CZ" dirty="0" err="1"/>
              <a:t>Travaux</a:t>
            </a:r>
            <a:r>
              <a:rPr lang="cs-CZ" dirty="0"/>
              <a:t> </a:t>
            </a:r>
            <a:r>
              <a:rPr lang="cs-CZ" dirty="0" err="1"/>
              <a:t>du</a:t>
            </a:r>
            <a:r>
              <a:rPr lang="cs-CZ" dirty="0"/>
              <a:t> Cercle </a:t>
            </a:r>
            <a:r>
              <a:rPr lang="cs-CZ" dirty="0" err="1"/>
              <a:t>linguistique</a:t>
            </a:r>
            <a:r>
              <a:rPr lang="cs-CZ" dirty="0"/>
              <a:t> de Prague, vol. 6. Prague: Jednota československých matematiků a fysiků, 240–288. </a:t>
            </a:r>
            <a:r>
              <a:rPr lang="cs-CZ" dirty="0" err="1"/>
              <a:t>Reprinted</a:t>
            </a:r>
            <a:r>
              <a:rPr lang="cs-CZ" dirty="0"/>
              <a:t> in </a:t>
            </a:r>
            <a:r>
              <a:rPr lang="cs-CZ" dirty="0" err="1"/>
              <a:t>Selected</a:t>
            </a:r>
            <a:r>
              <a:rPr lang="cs-CZ" dirty="0"/>
              <a:t> </a:t>
            </a:r>
            <a:r>
              <a:rPr lang="cs-CZ" dirty="0" err="1"/>
              <a:t>Writings</a:t>
            </a:r>
            <a:r>
              <a:rPr lang="cs-CZ" dirty="0"/>
              <a:t>, II. Word and </a:t>
            </a:r>
            <a:r>
              <a:rPr lang="cs-CZ" dirty="0" err="1"/>
              <a:t>language</a:t>
            </a:r>
            <a:r>
              <a:rPr lang="cs-CZ" dirty="0"/>
              <a:t> (1971). </a:t>
            </a:r>
            <a:r>
              <a:rPr lang="cs-CZ" dirty="0" err="1"/>
              <a:t>Hague</a:t>
            </a:r>
            <a:r>
              <a:rPr lang="cs-CZ" dirty="0"/>
              <a:t>: </a:t>
            </a:r>
            <a:r>
              <a:rPr lang="cs-CZ" dirty="0" err="1"/>
              <a:t>Mouton</a:t>
            </a:r>
            <a:r>
              <a:rPr lang="cs-CZ" dirty="0"/>
              <a:t>.</a:t>
            </a:r>
          </a:p>
          <a:p>
            <a:r>
              <a:rPr lang="cs-CZ" dirty="0"/>
              <a:t>Janečka, Martin. 2010. Syntax a sémantika genitivu adnominálního v současné češtině. Master thesis. Olomouc: </a:t>
            </a:r>
            <a:r>
              <a:rPr lang="cs-CZ" dirty="0" err="1"/>
              <a:t>Faculty</a:t>
            </a:r>
            <a:r>
              <a:rPr lang="cs-CZ" dirty="0"/>
              <a:t> </a:t>
            </a:r>
            <a:r>
              <a:rPr lang="cs-CZ" dirty="0" err="1"/>
              <a:t>of</a:t>
            </a:r>
            <a:r>
              <a:rPr lang="cs-CZ" dirty="0"/>
              <a:t> </a:t>
            </a:r>
            <a:r>
              <a:rPr lang="cs-CZ" dirty="0" err="1"/>
              <a:t>Arts</a:t>
            </a:r>
            <a:r>
              <a:rPr lang="cs-CZ" dirty="0"/>
              <a:t>, </a:t>
            </a:r>
            <a:r>
              <a:rPr lang="cs-CZ" dirty="0" err="1"/>
              <a:t>Palacky</a:t>
            </a:r>
            <a:r>
              <a:rPr lang="cs-CZ" dirty="0"/>
              <a:t> University.</a:t>
            </a:r>
          </a:p>
          <a:p>
            <a:r>
              <a:rPr lang="cs-CZ" dirty="0" err="1"/>
              <a:t>Lamprecht</a:t>
            </a:r>
            <a:r>
              <a:rPr lang="cs-CZ" dirty="0"/>
              <a:t>, Arnošt – Šlosar, Dušan – Bauer, Jaroslav. 1986. Historická mluvnice češtiny. Praha: Státní pedagogické nakladatelství.</a:t>
            </a:r>
          </a:p>
          <a:p>
            <a:r>
              <a:rPr lang="cs-CZ" dirty="0"/>
              <a:t>Seržant, Ilja A. 2021. "Typology </a:t>
            </a:r>
            <a:r>
              <a:rPr lang="cs-CZ" dirty="0" err="1"/>
              <a:t>of</a:t>
            </a:r>
            <a:r>
              <a:rPr lang="cs-CZ" dirty="0"/>
              <a:t> </a:t>
            </a:r>
            <a:r>
              <a:rPr lang="cs-CZ" dirty="0" err="1"/>
              <a:t>partitives</a:t>
            </a:r>
            <a:r>
              <a:rPr lang="cs-CZ" dirty="0"/>
              <a:t>". </a:t>
            </a:r>
            <a:r>
              <a:rPr lang="cs-CZ" dirty="0" err="1"/>
              <a:t>Linguistics</a:t>
            </a:r>
            <a:r>
              <a:rPr lang="cs-CZ" dirty="0"/>
              <a:t>, vol. 59, no. 4, 881–947. https://doi.org/10.1515/ling-2020-0251</a:t>
            </a:r>
          </a:p>
          <a:p>
            <a:r>
              <a:rPr lang="cs-CZ" dirty="0"/>
              <a:t>Skalička, Vladimír. 1960. Vývoj jazyka. Praha: Státní pedagogické nakladatelství. </a:t>
            </a:r>
            <a:r>
              <a:rPr lang="cs-CZ" dirty="0" err="1"/>
              <a:t>Reprinted</a:t>
            </a:r>
            <a:r>
              <a:rPr lang="cs-CZ" dirty="0"/>
              <a:t> in Skalička, V. Souborné dílo. Tři svazky (2004–2006). Praha: Karolinum. </a:t>
            </a:r>
          </a:p>
          <a:p>
            <a:r>
              <a:rPr lang="cs-CZ" dirty="0"/>
              <a:t>Skalička, Vladimír. 1963. Typologie a komparatistika. In B. Havránek et al. (</a:t>
            </a:r>
            <a:r>
              <a:rPr lang="cs-CZ" dirty="0" err="1"/>
              <a:t>eds</a:t>
            </a:r>
            <a:r>
              <a:rPr lang="cs-CZ" dirty="0"/>
              <a:t>.) Československé přednášky pro V. mezinárodní  sjezd slavistů v Sofii. Praha, 41–45. </a:t>
            </a:r>
            <a:r>
              <a:rPr lang="cs-CZ" dirty="0" err="1"/>
              <a:t>Reprinted</a:t>
            </a:r>
            <a:r>
              <a:rPr lang="cs-CZ" dirty="0"/>
              <a:t> in Skalička, V. Souborné dílo. Tři svazky (2004–2006). Praha: Karolinum. </a:t>
            </a:r>
          </a:p>
          <a:p>
            <a:r>
              <a:rPr lang="cs-CZ" dirty="0"/>
              <a:t>Šipková, Milena. 1993. Stavba věty v mluvených projevech: syntax hanáckých nářečí. Jinočany: H&amp;H.</a:t>
            </a:r>
          </a:p>
          <a:p>
            <a:r>
              <a:rPr lang="cs-CZ" dirty="0"/>
              <a:t>Uličný, Oldřich. 2003. K </a:t>
            </a:r>
            <a:r>
              <a:rPr lang="cs-CZ" dirty="0" err="1"/>
              <a:t>deflektivizačním</a:t>
            </a:r>
            <a:r>
              <a:rPr lang="cs-CZ" dirty="0"/>
              <a:t> tendencím ve slovanských jazycích. In Pospíšil, Ivo – Zelenka, Miloš (</a:t>
            </a:r>
            <a:r>
              <a:rPr lang="cs-CZ" dirty="0" err="1"/>
              <a:t>eds</a:t>
            </a:r>
            <a:r>
              <a:rPr lang="cs-CZ" dirty="0"/>
              <a:t>.). Česká slavistika 2003: české přednášky pro 13. mezinárodní sjezd slavistů v Lublani. Praha: Academia, 155–163</a:t>
            </a:r>
          </a:p>
        </p:txBody>
      </p:sp>
    </p:spTree>
    <p:extLst>
      <p:ext uri="{BB962C8B-B14F-4D97-AF65-F5344CB8AC3E}">
        <p14:creationId xmlns:p14="http://schemas.microsoft.com/office/powerpoint/2010/main" val="2687721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91F74-7DAC-D6D0-9B04-0CF956D8290B}"/>
              </a:ext>
            </a:extLst>
          </p:cNvPr>
          <p:cNvSpPr>
            <a:spLocks noGrp="1"/>
          </p:cNvSpPr>
          <p:nvPr>
            <p:ph type="title"/>
          </p:nvPr>
        </p:nvSpPr>
        <p:spPr/>
        <p:txBody>
          <a:bodyPr/>
          <a:lstStyle/>
          <a:p>
            <a:pPr algn="ctr"/>
            <a:r>
              <a:rPr lang="cs-CZ" dirty="0" err="1"/>
              <a:t>Introduction</a:t>
            </a:r>
            <a:r>
              <a:rPr lang="cs-CZ" dirty="0"/>
              <a:t> </a:t>
            </a:r>
          </a:p>
        </p:txBody>
      </p:sp>
      <p:sp>
        <p:nvSpPr>
          <p:cNvPr id="3" name="Content Placeholder 2">
            <a:extLst>
              <a:ext uri="{FF2B5EF4-FFF2-40B4-BE49-F238E27FC236}">
                <a16:creationId xmlns:a16="http://schemas.microsoft.com/office/drawing/2014/main" id="{B254971C-B1CC-4943-277D-E1308DDB8BE5}"/>
              </a:ext>
            </a:extLst>
          </p:cNvPr>
          <p:cNvSpPr>
            <a:spLocks noGrp="1"/>
          </p:cNvSpPr>
          <p:nvPr>
            <p:ph idx="1"/>
          </p:nvPr>
        </p:nvSpPr>
        <p:spPr/>
        <p:txBody>
          <a:bodyPr/>
          <a:lstStyle/>
          <a:p>
            <a:r>
              <a:rPr lang="en-US" dirty="0"/>
              <a:t>Fundamental contributions by V. </a:t>
            </a:r>
            <a:r>
              <a:rPr lang="en-US" dirty="0" err="1"/>
              <a:t>Skalička</a:t>
            </a:r>
            <a:r>
              <a:rPr lang="en-US" dirty="0"/>
              <a:t> (2004 [1960], 767; [1963], 859 etc.), K. </a:t>
            </a:r>
            <a:r>
              <a:rPr lang="en-US" dirty="0" err="1"/>
              <a:t>Hausenblas</a:t>
            </a:r>
            <a:r>
              <a:rPr lang="en-US" dirty="0"/>
              <a:t> (1958), Lamprecht – </a:t>
            </a:r>
            <a:r>
              <a:rPr lang="en-US" dirty="0" err="1"/>
              <a:t>Šlosar</a:t>
            </a:r>
            <a:r>
              <a:rPr lang="en-US" dirty="0"/>
              <a:t> – Bauer (1986, 361) and O. </a:t>
            </a:r>
            <a:r>
              <a:rPr lang="en-US" dirty="0" err="1"/>
              <a:t>Uličný</a:t>
            </a:r>
            <a:r>
              <a:rPr lang="en-US" dirty="0"/>
              <a:t> (2003) indicate that the genitive in Czech has</a:t>
            </a:r>
            <a:r>
              <a:rPr lang="cs-CZ" dirty="0"/>
              <a:t> </a:t>
            </a:r>
            <a:r>
              <a:rPr lang="en-US" dirty="0"/>
              <a:t>gradually profiled as an adnominal case (the syntactic function of an incongruent attribute</a:t>
            </a:r>
            <a:r>
              <a:rPr lang="cs-CZ" dirty="0"/>
              <a:t>);</a:t>
            </a:r>
          </a:p>
          <a:p>
            <a:r>
              <a:rPr lang="cs-CZ" dirty="0"/>
              <a:t>I</a:t>
            </a:r>
            <a:r>
              <a:rPr lang="en-US" dirty="0" err="1"/>
              <a:t>ts</a:t>
            </a:r>
            <a:r>
              <a:rPr lang="en-US" dirty="0"/>
              <a:t> use in adverbial positions (</a:t>
            </a:r>
            <a:r>
              <a:rPr lang="cs-CZ" dirty="0"/>
              <a:t>=</a:t>
            </a:r>
            <a:r>
              <a:rPr lang="en-US" dirty="0"/>
              <a:t> an object) is weakening.</a:t>
            </a:r>
            <a:endParaRPr lang="cs-CZ" dirty="0"/>
          </a:p>
        </p:txBody>
      </p:sp>
    </p:spTree>
    <p:extLst>
      <p:ext uri="{BB962C8B-B14F-4D97-AF65-F5344CB8AC3E}">
        <p14:creationId xmlns:p14="http://schemas.microsoft.com/office/powerpoint/2010/main" val="3463887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03175CB-726F-360C-CE82-0CDBE25C095E}"/>
              </a:ext>
            </a:extLst>
          </p:cNvPr>
          <p:cNvSpPr>
            <a:spLocks noGrp="1"/>
          </p:cNvSpPr>
          <p:nvPr>
            <p:ph type="title"/>
          </p:nvPr>
        </p:nvSpPr>
        <p:spPr>
          <a:xfrm>
            <a:off x="804672" y="640080"/>
            <a:ext cx="3282696" cy="5257800"/>
          </a:xfrm>
        </p:spPr>
        <p:txBody>
          <a:bodyPr>
            <a:normAutofit/>
          </a:bodyPr>
          <a:lstStyle/>
          <a:p>
            <a:endParaRPr lang="cs-CZ" dirty="0">
              <a:solidFill>
                <a:schemeClr val="bg1"/>
              </a:solidFill>
            </a:endParaRPr>
          </a:p>
        </p:txBody>
      </p:sp>
      <p:sp>
        <p:nvSpPr>
          <p:cNvPr id="3" name="Content Placeholder 2">
            <a:extLst>
              <a:ext uri="{FF2B5EF4-FFF2-40B4-BE49-F238E27FC236}">
                <a16:creationId xmlns:a16="http://schemas.microsoft.com/office/drawing/2014/main" id="{D982B18D-33A6-B7A0-2CAC-5EC295181C78}"/>
              </a:ext>
            </a:extLst>
          </p:cNvPr>
          <p:cNvSpPr>
            <a:spLocks noGrp="1"/>
          </p:cNvSpPr>
          <p:nvPr>
            <p:ph idx="1"/>
          </p:nvPr>
        </p:nvSpPr>
        <p:spPr>
          <a:xfrm>
            <a:off x="5358384" y="640081"/>
            <a:ext cx="6024654" cy="5257800"/>
          </a:xfrm>
        </p:spPr>
        <p:txBody>
          <a:bodyPr anchor="ctr">
            <a:normAutofit/>
          </a:bodyPr>
          <a:lstStyle/>
          <a:p>
            <a:r>
              <a:rPr lang="en-US" sz="2400" dirty="0"/>
              <a:t>A diachronic and synchronic view of Czech in particular, including dialectal</a:t>
            </a:r>
            <a:r>
              <a:rPr lang="cs-CZ" sz="2400" dirty="0"/>
              <a:t> </a:t>
            </a:r>
            <a:r>
              <a:rPr lang="en-US" sz="2400" dirty="0"/>
              <a:t>forms.</a:t>
            </a:r>
            <a:endParaRPr lang="cs-CZ" sz="2400" dirty="0"/>
          </a:p>
          <a:p>
            <a:r>
              <a:rPr lang="en-US" sz="2400" dirty="0"/>
              <a:t>Languages close to Czech typologically (other Slavic languages, especially Russian), geographically (German), adopting words or even whole connections (German and English).</a:t>
            </a:r>
            <a:endParaRPr lang="cs-CZ" sz="2400" dirty="0"/>
          </a:p>
          <a:p>
            <a:r>
              <a:rPr lang="en-US" sz="2400" dirty="0"/>
              <a:t>Among other things functions of adnominal structures specific to their lexical </a:t>
            </a:r>
            <a:r>
              <a:rPr lang="cs-CZ" sz="2400" dirty="0" err="1"/>
              <a:t>placement</a:t>
            </a:r>
            <a:r>
              <a:rPr lang="en-US" sz="2400" dirty="0"/>
              <a:t>: genitive idioms.</a:t>
            </a:r>
            <a:endParaRPr lang="cs-CZ" sz="2400" dirty="0"/>
          </a:p>
        </p:txBody>
      </p:sp>
      <p:pic>
        <p:nvPicPr>
          <p:cNvPr id="7" name="Picture 6">
            <a:extLst>
              <a:ext uri="{FF2B5EF4-FFF2-40B4-BE49-F238E27FC236}">
                <a16:creationId xmlns:a16="http://schemas.microsoft.com/office/drawing/2014/main" id="{2D86F1A1-A8F6-C4FB-0ABD-69E02705533F}"/>
              </a:ext>
            </a:extLst>
          </p:cNvPr>
          <p:cNvPicPr>
            <a:picLocks noChangeAspect="1"/>
          </p:cNvPicPr>
          <p:nvPr/>
        </p:nvPicPr>
        <p:blipFill>
          <a:blip r:embed="rId2"/>
          <a:stretch>
            <a:fillRect/>
          </a:stretch>
        </p:blipFill>
        <p:spPr>
          <a:xfrm>
            <a:off x="326571" y="485192"/>
            <a:ext cx="4056566" cy="5876206"/>
          </a:xfrm>
          <a:prstGeom prst="rect">
            <a:avLst/>
          </a:prstGeom>
        </p:spPr>
      </p:pic>
    </p:spTree>
    <p:extLst>
      <p:ext uri="{BB962C8B-B14F-4D97-AF65-F5344CB8AC3E}">
        <p14:creationId xmlns:p14="http://schemas.microsoft.com/office/powerpoint/2010/main" val="4279358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166E6-88D2-3933-CF1F-51C33E23562F}"/>
              </a:ext>
            </a:extLst>
          </p:cNvPr>
          <p:cNvSpPr>
            <a:spLocks noGrp="1"/>
          </p:cNvSpPr>
          <p:nvPr>
            <p:ph type="title"/>
          </p:nvPr>
        </p:nvSpPr>
        <p:spPr/>
        <p:txBody>
          <a:bodyPr/>
          <a:lstStyle/>
          <a:p>
            <a:pPr algn="ctr"/>
            <a:r>
              <a:rPr lang="cs-CZ" dirty="0"/>
              <a:t>Case in Czech (and </a:t>
            </a:r>
            <a:r>
              <a:rPr lang="cs-CZ" dirty="0" err="1"/>
              <a:t>Slovak</a:t>
            </a:r>
            <a:r>
              <a:rPr lang="cs-CZ" dirty="0"/>
              <a:t>)</a:t>
            </a:r>
          </a:p>
        </p:txBody>
      </p:sp>
      <p:sp>
        <p:nvSpPr>
          <p:cNvPr id="3" name="Content Placeholder 2">
            <a:extLst>
              <a:ext uri="{FF2B5EF4-FFF2-40B4-BE49-F238E27FC236}">
                <a16:creationId xmlns:a16="http://schemas.microsoft.com/office/drawing/2014/main" id="{29390AC4-C905-292C-9C64-53B190F8A2DC}"/>
              </a:ext>
            </a:extLst>
          </p:cNvPr>
          <p:cNvSpPr>
            <a:spLocks noGrp="1"/>
          </p:cNvSpPr>
          <p:nvPr>
            <p:ph idx="1"/>
          </p:nvPr>
        </p:nvSpPr>
        <p:spPr>
          <a:xfrm>
            <a:off x="838200" y="1511559"/>
            <a:ext cx="10515600" cy="4898572"/>
          </a:xfrm>
        </p:spPr>
        <p:txBody>
          <a:bodyPr>
            <a:normAutofit/>
          </a:bodyPr>
          <a:lstStyle/>
          <a:p>
            <a:r>
              <a:rPr lang="en-US" dirty="0" err="1"/>
              <a:t>Uličný</a:t>
            </a:r>
            <a:r>
              <a:rPr lang="en-US" dirty="0"/>
              <a:t> – </a:t>
            </a:r>
            <a:r>
              <a:rPr lang="en-US" dirty="0" err="1"/>
              <a:t>Veselovská</a:t>
            </a:r>
            <a:r>
              <a:rPr lang="en-US" dirty="0"/>
              <a:t> (2017): </a:t>
            </a:r>
            <a:r>
              <a:rPr lang="cs-CZ" dirty="0"/>
              <a:t>case</a:t>
            </a:r>
            <a:r>
              <a:rPr lang="en-US" dirty="0"/>
              <a:t> = gram</a:t>
            </a:r>
            <a:r>
              <a:rPr lang="cs-CZ" dirty="0" err="1"/>
              <a:t>matical</a:t>
            </a:r>
            <a:r>
              <a:rPr lang="en-US" dirty="0"/>
              <a:t> category, corresponds to the relationship between the noun and the next expression in the sentence by which this noun is controlled.</a:t>
            </a:r>
            <a:endParaRPr lang="cs-CZ" dirty="0"/>
          </a:p>
          <a:p>
            <a:r>
              <a:rPr lang="en-US" dirty="0"/>
              <a:t>Czech (inflected language): seven cases for singular and plural (vocative is separated from the case definition).</a:t>
            </a:r>
            <a:endParaRPr lang="cs-CZ" dirty="0"/>
          </a:p>
          <a:p>
            <a:r>
              <a:rPr lang="en-US" dirty="0"/>
              <a:t>To express the fact that the phenomenon named by the noun enters specific relationships with other events, the noun has accusative, genitive, dative, local and instrumental cases (indirect case) a</a:t>
            </a:r>
            <a:r>
              <a:rPr lang="cs-CZ" dirty="0" err="1"/>
              <a:t>nd</a:t>
            </a:r>
            <a:r>
              <a:rPr lang="en-US" dirty="0"/>
              <a:t> nominative case (direct case</a:t>
            </a:r>
            <a:r>
              <a:rPr lang="cs-CZ" dirty="0"/>
              <a:t>)</a:t>
            </a:r>
            <a:r>
              <a:rPr lang="en-US" dirty="0"/>
              <a:t>.</a:t>
            </a:r>
            <a:endParaRPr lang="cs-CZ" dirty="0"/>
          </a:p>
        </p:txBody>
      </p:sp>
    </p:spTree>
    <p:extLst>
      <p:ext uri="{BB962C8B-B14F-4D97-AF65-F5344CB8AC3E}">
        <p14:creationId xmlns:p14="http://schemas.microsoft.com/office/powerpoint/2010/main" val="3829730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86353-0CF5-601F-F024-94DA79E37E02}"/>
              </a:ext>
            </a:extLst>
          </p:cNvPr>
          <p:cNvSpPr>
            <a:spLocks noGrp="1"/>
          </p:cNvSpPr>
          <p:nvPr>
            <p:ph type="title"/>
          </p:nvPr>
        </p:nvSpPr>
        <p:spPr/>
        <p:txBody>
          <a:bodyPr/>
          <a:lstStyle/>
          <a:p>
            <a:r>
              <a:rPr lang="cs-CZ" dirty="0"/>
              <a:t>and more…</a:t>
            </a:r>
          </a:p>
        </p:txBody>
      </p:sp>
      <p:sp>
        <p:nvSpPr>
          <p:cNvPr id="3" name="Content Placeholder 2">
            <a:extLst>
              <a:ext uri="{FF2B5EF4-FFF2-40B4-BE49-F238E27FC236}">
                <a16:creationId xmlns:a16="http://schemas.microsoft.com/office/drawing/2014/main" id="{9E6D1E43-CFAC-D73C-6119-287F25C8B4A2}"/>
              </a:ext>
            </a:extLst>
          </p:cNvPr>
          <p:cNvSpPr>
            <a:spLocks noGrp="1"/>
          </p:cNvSpPr>
          <p:nvPr>
            <p:ph idx="1"/>
          </p:nvPr>
        </p:nvSpPr>
        <p:spPr>
          <a:xfrm>
            <a:off x="838200" y="1548883"/>
            <a:ext cx="10515600" cy="4609322"/>
          </a:xfrm>
        </p:spPr>
        <p:txBody>
          <a:bodyPr>
            <a:normAutofit fontScale="92500"/>
          </a:bodyPr>
          <a:lstStyle/>
          <a:p>
            <a:r>
              <a:rPr lang="cs-CZ" dirty="0" err="1"/>
              <a:t>Parts</a:t>
            </a:r>
            <a:r>
              <a:rPr lang="cs-CZ" dirty="0"/>
              <a:t> </a:t>
            </a:r>
            <a:r>
              <a:rPr lang="cs-CZ" dirty="0" err="1"/>
              <a:t>of</a:t>
            </a:r>
            <a:r>
              <a:rPr lang="cs-CZ" dirty="0"/>
              <a:t> sentence:</a:t>
            </a:r>
            <a:r>
              <a:rPr lang="en-US" dirty="0"/>
              <a:t> the function which is realized by the case form: case of the subject (</a:t>
            </a:r>
            <a:r>
              <a:rPr lang="cs-CZ" dirty="0" err="1"/>
              <a:t>usually</a:t>
            </a:r>
            <a:r>
              <a:rPr lang="en-US" dirty="0"/>
              <a:t> nominative), cases of the object (cases without prepositions), cases of adverbs or cases of the attribute (</a:t>
            </a:r>
            <a:r>
              <a:rPr lang="en-US" dirty="0" err="1"/>
              <a:t>esp</a:t>
            </a:r>
            <a:r>
              <a:rPr lang="cs-CZ" dirty="0"/>
              <a:t>.</a:t>
            </a:r>
            <a:r>
              <a:rPr lang="en-US" dirty="0"/>
              <a:t> </a:t>
            </a:r>
            <a:r>
              <a:rPr lang="cs-CZ" dirty="0"/>
              <a:t>genitive</a:t>
            </a:r>
            <a:r>
              <a:rPr lang="en-US" dirty="0"/>
              <a:t>).</a:t>
            </a:r>
            <a:r>
              <a:rPr lang="cs-CZ" dirty="0"/>
              <a:t> </a:t>
            </a:r>
          </a:p>
          <a:p>
            <a:r>
              <a:rPr lang="en-US" dirty="0"/>
              <a:t>The most common case of the object </a:t>
            </a:r>
            <a:r>
              <a:rPr lang="cs-CZ" dirty="0" err="1"/>
              <a:t>of</a:t>
            </a:r>
            <a:r>
              <a:rPr lang="cs-CZ" dirty="0"/>
              <a:t> a </a:t>
            </a:r>
            <a:r>
              <a:rPr lang="en-US" dirty="0"/>
              <a:t>transitive verb in Czech is accusative = direct object. </a:t>
            </a:r>
            <a:endParaRPr lang="cs-CZ" dirty="0"/>
          </a:p>
          <a:p>
            <a:r>
              <a:rPr lang="en-US" dirty="0"/>
              <a:t>If the verb has a second object, it is mostly dative.</a:t>
            </a:r>
            <a:endParaRPr lang="cs-CZ" dirty="0"/>
          </a:p>
          <a:p>
            <a:r>
              <a:rPr lang="en-US" dirty="0"/>
              <a:t>Direct/indirect </a:t>
            </a:r>
            <a:r>
              <a:rPr lang="cs-CZ" dirty="0"/>
              <a:t>o</a:t>
            </a:r>
            <a:r>
              <a:rPr lang="en-US" dirty="0" err="1"/>
              <a:t>bject</a:t>
            </a:r>
            <a:r>
              <a:rPr lang="en-US" dirty="0"/>
              <a:t>, </a:t>
            </a:r>
            <a:r>
              <a:rPr lang="cs-CZ" dirty="0" err="1"/>
              <a:t>su</a:t>
            </a:r>
            <a:r>
              <a:rPr lang="en-US" dirty="0" err="1"/>
              <a:t>bject</a:t>
            </a:r>
            <a:r>
              <a:rPr lang="en-US" dirty="0"/>
              <a:t> or attribute</a:t>
            </a:r>
            <a:r>
              <a:rPr lang="cs-CZ" dirty="0"/>
              <a:t> =</a:t>
            </a:r>
            <a:r>
              <a:rPr lang="en-US" dirty="0"/>
              <a:t> description of the syntactic functions of case forms of the noun = their functions on the surface syntactic level.</a:t>
            </a:r>
            <a:endParaRPr lang="cs-CZ" dirty="0"/>
          </a:p>
          <a:p>
            <a:r>
              <a:rPr lang="en-US" dirty="0"/>
              <a:t>To describe the semantic functions of case forms = functions in the deep structure of the sentence</a:t>
            </a:r>
            <a:r>
              <a:rPr lang="cs-CZ" dirty="0"/>
              <a:t> →</a:t>
            </a:r>
            <a:r>
              <a:rPr lang="en-US" dirty="0"/>
              <a:t> terms such as agent, </a:t>
            </a:r>
            <a:r>
              <a:rPr lang="en-US" dirty="0" err="1"/>
              <a:t>patien</a:t>
            </a:r>
            <a:r>
              <a:rPr lang="cs-CZ" dirty="0"/>
              <a:t>t,</a:t>
            </a:r>
            <a:r>
              <a:rPr lang="en-US" dirty="0"/>
              <a:t> and others.</a:t>
            </a:r>
            <a:r>
              <a:rPr lang="cs-CZ" dirty="0"/>
              <a:t> </a:t>
            </a:r>
          </a:p>
        </p:txBody>
      </p:sp>
    </p:spTree>
    <p:extLst>
      <p:ext uri="{BB962C8B-B14F-4D97-AF65-F5344CB8AC3E}">
        <p14:creationId xmlns:p14="http://schemas.microsoft.com/office/powerpoint/2010/main" val="1407094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611CA-F49E-43C0-DB6C-8677BA0C707D}"/>
              </a:ext>
            </a:extLst>
          </p:cNvPr>
          <p:cNvSpPr>
            <a:spLocks noGrp="1"/>
          </p:cNvSpPr>
          <p:nvPr>
            <p:ph type="title"/>
          </p:nvPr>
        </p:nvSpPr>
        <p:spPr/>
        <p:txBody>
          <a:bodyPr/>
          <a:lstStyle/>
          <a:p>
            <a:pPr algn="ctr"/>
            <a:r>
              <a:rPr lang="cs-CZ" dirty="0" err="1"/>
              <a:t>Adnominal</a:t>
            </a:r>
            <a:r>
              <a:rPr lang="cs-CZ" dirty="0"/>
              <a:t> Genitive</a:t>
            </a:r>
          </a:p>
        </p:txBody>
      </p:sp>
      <p:sp>
        <p:nvSpPr>
          <p:cNvPr id="3" name="Content Placeholder 2">
            <a:extLst>
              <a:ext uri="{FF2B5EF4-FFF2-40B4-BE49-F238E27FC236}">
                <a16:creationId xmlns:a16="http://schemas.microsoft.com/office/drawing/2014/main" id="{08F41462-ABA0-0906-AC71-C67E147ECA91}"/>
              </a:ext>
            </a:extLst>
          </p:cNvPr>
          <p:cNvSpPr>
            <a:spLocks noGrp="1"/>
          </p:cNvSpPr>
          <p:nvPr>
            <p:ph idx="1"/>
          </p:nvPr>
        </p:nvSpPr>
        <p:spPr>
          <a:xfrm>
            <a:off x="838200" y="1558212"/>
            <a:ext cx="10515600" cy="4823927"/>
          </a:xfrm>
        </p:spPr>
        <p:txBody>
          <a:bodyPr>
            <a:normAutofit fontScale="92500" lnSpcReduction="10000"/>
          </a:bodyPr>
          <a:lstStyle/>
          <a:p>
            <a:r>
              <a:rPr lang="en-US" dirty="0"/>
              <a:t>(1) a noun in the position of a postponed </a:t>
            </a:r>
            <a:r>
              <a:rPr lang="cs-CZ" dirty="0" err="1"/>
              <a:t>incongruent</a:t>
            </a:r>
            <a:r>
              <a:rPr lang="cs-CZ" dirty="0"/>
              <a:t> </a:t>
            </a:r>
            <a:r>
              <a:rPr lang="cs-CZ" dirty="0" err="1"/>
              <a:t>attribute</a:t>
            </a:r>
            <a:r>
              <a:rPr lang="en-US" dirty="0"/>
              <a:t>; (2) a noun belonging to a verb or an adjective, either directly or as part of the preposition</a:t>
            </a:r>
            <a:r>
              <a:rPr lang="cs-CZ" dirty="0"/>
              <a:t>al</a:t>
            </a:r>
            <a:r>
              <a:rPr lang="en-US" dirty="0"/>
              <a:t> construction: </a:t>
            </a:r>
            <a:endParaRPr lang="cs-CZ" dirty="0"/>
          </a:p>
          <a:p>
            <a:r>
              <a:rPr lang="en-US" dirty="0"/>
              <a:t>(1) </a:t>
            </a:r>
            <a:r>
              <a:rPr lang="cs-CZ" dirty="0"/>
              <a:t>trest smrti = </a:t>
            </a:r>
            <a:r>
              <a:rPr lang="cs-CZ" dirty="0" err="1"/>
              <a:t>punisment</a:t>
            </a:r>
            <a:r>
              <a:rPr lang="cs-CZ" dirty="0"/>
              <a:t> </a:t>
            </a:r>
            <a:r>
              <a:rPr lang="cs-CZ" dirty="0" err="1"/>
              <a:t>of</a:t>
            </a:r>
            <a:r>
              <a:rPr lang="cs-CZ" dirty="0"/>
              <a:t> </a:t>
            </a:r>
            <a:r>
              <a:rPr lang="cs-CZ" dirty="0" err="1"/>
              <a:t>death</a:t>
            </a:r>
            <a:r>
              <a:rPr lang="en-US" dirty="0"/>
              <a:t>, </a:t>
            </a:r>
            <a:r>
              <a:rPr lang="cs-CZ" dirty="0"/>
              <a:t>klíče od bytu = </a:t>
            </a:r>
            <a:r>
              <a:rPr lang="cs-CZ" dirty="0" err="1"/>
              <a:t>keys</a:t>
            </a:r>
            <a:r>
              <a:rPr lang="cs-CZ" dirty="0"/>
              <a:t> </a:t>
            </a:r>
            <a:r>
              <a:rPr lang="cs-CZ" dirty="0" err="1"/>
              <a:t>from</a:t>
            </a:r>
            <a:r>
              <a:rPr lang="cs-CZ" dirty="0"/>
              <a:t> </a:t>
            </a:r>
            <a:r>
              <a:rPr lang="cs-CZ" dirty="0" err="1"/>
              <a:t>the</a:t>
            </a:r>
            <a:r>
              <a:rPr lang="cs-CZ" dirty="0"/>
              <a:t> </a:t>
            </a:r>
            <a:r>
              <a:rPr lang="en-US" dirty="0"/>
              <a:t>apartment; (2) </a:t>
            </a:r>
            <a:r>
              <a:rPr lang="cs-CZ" dirty="0"/>
              <a:t>litovat činu = </a:t>
            </a:r>
            <a:r>
              <a:rPr lang="en-US" dirty="0"/>
              <a:t>to regret an act,</a:t>
            </a:r>
            <a:r>
              <a:rPr lang="cs-CZ" dirty="0"/>
              <a:t> vidět bez brýlí = </a:t>
            </a:r>
            <a:r>
              <a:rPr lang="en-US" dirty="0"/>
              <a:t> to see without glasses, </a:t>
            </a:r>
            <a:r>
              <a:rPr lang="cs-CZ" dirty="0"/>
              <a:t>plný vína = </a:t>
            </a:r>
            <a:r>
              <a:rPr lang="en-US" dirty="0"/>
              <a:t>full of wine, etc. (</a:t>
            </a:r>
            <a:r>
              <a:rPr lang="en-US" dirty="0" err="1"/>
              <a:t>Karlík</a:t>
            </a:r>
            <a:r>
              <a:rPr lang="en-US" dirty="0"/>
              <a:t>, 2017).</a:t>
            </a:r>
            <a:endParaRPr lang="cs-CZ" dirty="0"/>
          </a:p>
          <a:p>
            <a:r>
              <a:rPr lang="cs-CZ" dirty="0"/>
              <a:t>A</a:t>
            </a:r>
            <a:r>
              <a:rPr lang="en-US" dirty="0" err="1"/>
              <a:t>dnominal</a:t>
            </a:r>
            <a:r>
              <a:rPr lang="cs-CZ" dirty="0"/>
              <a:t> g</a:t>
            </a:r>
            <a:r>
              <a:rPr lang="en-US" dirty="0" err="1"/>
              <a:t>enitive</a:t>
            </a:r>
            <a:r>
              <a:rPr lang="en-US" dirty="0"/>
              <a:t> : grammatically characterized by a single feature, a position </a:t>
            </a:r>
            <a:r>
              <a:rPr lang="cs-CZ" dirty="0"/>
              <a:t>by</a:t>
            </a:r>
            <a:r>
              <a:rPr lang="en-US" dirty="0"/>
              <a:t> another noun that is superior to it and that requires it as a facultative addition.</a:t>
            </a:r>
            <a:endParaRPr lang="cs-CZ" dirty="0"/>
          </a:p>
          <a:p>
            <a:r>
              <a:rPr lang="cs-CZ" dirty="0" err="1"/>
              <a:t>Differrent</a:t>
            </a:r>
            <a:r>
              <a:rPr lang="en-US" dirty="0"/>
              <a:t> type</a:t>
            </a:r>
            <a:r>
              <a:rPr lang="cs-CZ" dirty="0"/>
              <a:t>s</a:t>
            </a:r>
            <a:r>
              <a:rPr lang="en-US" dirty="0"/>
              <a:t> of the</a:t>
            </a:r>
            <a:r>
              <a:rPr lang="cs-CZ" dirty="0"/>
              <a:t> </a:t>
            </a:r>
            <a:r>
              <a:rPr lang="en-US" dirty="0"/>
              <a:t>adnominal genitive</a:t>
            </a:r>
            <a:r>
              <a:rPr lang="cs-CZ" dirty="0"/>
              <a:t>:</a:t>
            </a:r>
            <a:r>
              <a:rPr lang="en-US" dirty="0"/>
              <a:t> genitive of affiliation, the genitives of the bearer of the event/patient, the genitive of the possessor, the genitive of species affiliation, the genitive of kind, properties and measure, the genitive of content, the genitive of measured content </a:t>
            </a:r>
            <a:r>
              <a:rPr lang="en-US" dirty="0" err="1"/>
              <a:t>etc</a:t>
            </a:r>
            <a:r>
              <a:rPr lang="cs-CZ" dirty="0"/>
              <a:t>.</a:t>
            </a:r>
          </a:p>
        </p:txBody>
      </p:sp>
    </p:spTree>
    <p:extLst>
      <p:ext uri="{BB962C8B-B14F-4D97-AF65-F5344CB8AC3E}">
        <p14:creationId xmlns:p14="http://schemas.microsoft.com/office/powerpoint/2010/main" val="4593150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B8F395B7-B141-4482-BE9D-A139C890796F}"/>
              </a:ext>
            </a:extLst>
          </p:cNvPr>
          <p:cNvSpPr>
            <a:spLocks noGrp="1" noChangeArrowheads="1"/>
          </p:cNvSpPr>
          <p:nvPr>
            <p:ph type="title"/>
          </p:nvPr>
        </p:nvSpPr>
        <p:spPr/>
        <p:txBody>
          <a:bodyPr/>
          <a:lstStyle/>
          <a:p>
            <a:pPr algn="ctr" eaLnBrk="1" hangingPunct="1"/>
            <a:r>
              <a:rPr lang="cs-CZ" altLang="cs-CZ" dirty="0"/>
              <a:t>Karlík 2000: </a:t>
            </a:r>
            <a:r>
              <a:rPr lang="cs-CZ" altLang="cs-CZ" dirty="0" err="1"/>
              <a:t>semantic</a:t>
            </a:r>
            <a:r>
              <a:rPr lang="cs-CZ" altLang="cs-CZ" dirty="0"/>
              <a:t> </a:t>
            </a:r>
            <a:r>
              <a:rPr lang="cs-CZ" altLang="cs-CZ" dirty="0" err="1"/>
              <a:t>classification</a:t>
            </a:r>
            <a:endParaRPr lang="cs-CZ" altLang="cs-CZ" dirty="0"/>
          </a:p>
        </p:txBody>
      </p:sp>
      <p:sp>
        <p:nvSpPr>
          <p:cNvPr id="10243" name="Rectangle 3">
            <a:extLst>
              <a:ext uri="{FF2B5EF4-FFF2-40B4-BE49-F238E27FC236}">
                <a16:creationId xmlns:a16="http://schemas.microsoft.com/office/drawing/2014/main" id="{BE9A529B-C34F-4718-BE74-EF20A87C3FDE}"/>
              </a:ext>
            </a:extLst>
          </p:cNvPr>
          <p:cNvSpPr>
            <a:spLocks noGrp="1" noChangeArrowheads="1"/>
          </p:cNvSpPr>
          <p:nvPr>
            <p:ph type="body" idx="1"/>
          </p:nvPr>
        </p:nvSpPr>
        <p:spPr>
          <a:xfrm>
            <a:off x="1371600" y="1588655"/>
            <a:ext cx="9601200" cy="4710545"/>
          </a:xfrm>
        </p:spPr>
        <p:txBody>
          <a:bodyPr>
            <a:normAutofit fontScale="92500" lnSpcReduction="10000"/>
          </a:bodyPr>
          <a:lstStyle/>
          <a:p>
            <a:pPr eaLnBrk="1" hangingPunct="1">
              <a:lnSpc>
                <a:spcPct val="80000"/>
              </a:lnSpc>
              <a:buFontTx/>
              <a:buNone/>
            </a:pPr>
            <a:r>
              <a:rPr lang="cs-CZ" altLang="cs-CZ" sz="1800" dirty="0">
                <a:latin typeface="Verdana" panose="020B0604030504040204" pitchFamily="34" charset="0"/>
              </a:rPr>
              <a:t>1) genitiv agentní (subjektový) – zpěv ptáků</a:t>
            </a:r>
          </a:p>
          <a:p>
            <a:pPr eaLnBrk="1" hangingPunct="1">
              <a:lnSpc>
                <a:spcPct val="80000"/>
              </a:lnSpc>
              <a:buFontTx/>
              <a:buNone/>
            </a:pPr>
            <a:r>
              <a:rPr lang="cs-CZ" altLang="cs-CZ" sz="1800" dirty="0">
                <a:latin typeface="Verdana" panose="020B0604030504040204" pitchFamily="34" charset="0"/>
              </a:rPr>
              <a:t>2) genitiv </a:t>
            </a:r>
            <a:r>
              <a:rPr lang="cs-CZ" altLang="cs-CZ" sz="1800" dirty="0" err="1">
                <a:latin typeface="Verdana" panose="020B0604030504040204" pitchFamily="34" charset="0"/>
              </a:rPr>
              <a:t>patientní</a:t>
            </a:r>
            <a:r>
              <a:rPr lang="cs-CZ" altLang="cs-CZ" sz="1800" dirty="0">
                <a:latin typeface="Verdana" panose="020B0604030504040204" pitchFamily="34" charset="0"/>
              </a:rPr>
              <a:t> (objektový) – rozbití vázy	</a:t>
            </a:r>
          </a:p>
          <a:p>
            <a:pPr eaLnBrk="1" hangingPunct="1">
              <a:lnSpc>
                <a:spcPct val="80000"/>
              </a:lnSpc>
              <a:buFontTx/>
              <a:buNone/>
            </a:pPr>
            <a:r>
              <a:rPr lang="cs-CZ" altLang="cs-CZ" sz="1800" dirty="0">
                <a:latin typeface="Verdana" panose="020B0604030504040204" pitchFamily="34" charset="0"/>
              </a:rPr>
              <a:t>3) genitiv přivlastňovací (posesivní) – zahrada našeho souseda</a:t>
            </a:r>
          </a:p>
          <a:p>
            <a:pPr eaLnBrk="1" hangingPunct="1">
              <a:lnSpc>
                <a:spcPct val="80000"/>
              </a:lnSpc>
              <a:buFontTx/>
              <a:buNone/>
            </a:pPr>
            <a:r>
              <a:rPr lang="cs-CZ" altLang="cs-CZ" sz="1800" dirty="0">
                <a:latin typeface="Verdana" panose="020B0604030504040204" pitchFamily="34" charset="0"/>
              </a:rPr>
              <a:t>4) genitiv přináležitosti – koruna stromu </a:t>
            </a:r>
          </a:p>
          <a:p>
            <a:pPr eaLnBrk="1" hangingPunct="1">
              <a:lnSpc>
                <a:spcPct val="80000"/>
              </a:lnSpc>
              <a:buFontTx/>
              <a:buNone/>
            </a:pPr>
            <a:r>
              <a:rPr lang="cs-CZ" altLang="cs-CZ" sz="1800" dirty="0">
                <a:latin typeface="Verdana" panose="020B0604030504040204" pitchFamily="34" charset="0"/>
              </a:rPr>
              <a:t>5) genitiv nositele vlastnosti – směnitelnost koruny	</a:t>
            </a:r>
          </a:p>
          <a:p>
            <a:pPr eaLnBrk="1" hangingPunct="1">
              <a:lnSpc>
                <a:spcPct val="80000"/>
              </a:lnSpc>
              <a:buFontTx/>
              <a:buNone/>
            </a:pPr>
            <a:r>
              <a:rPr lang="cs-CZ" altLang="cs-CZ" sz="1800" dirty="0">
                <a:latin typeface="Verdana" panose="020B0604030504040204" pitchFamily="34" charset="0"/>
              </a:rPr>
              <a:t>6) genitiv vlastnosti – člověk veselé mysli	</a:t>
            </a:r>
          </a:p>
          <a:p>
            <a:pPr eaLnBrk="1" hangingPunct="1">
              <a:lnSpc>
                <a:spcPct val="80000"/>
              </a:lnSpc>
              <a:buFontTx/>
              <a:buNone/>
            </a:pPr>
            <a:r>
              <a:rPr lang="cs-CZ" altLang="cs-CZ" sz="1800" dirty="0">
                <a:latin typeface="Verdana" panose="020B0604030504040204" pitchFamily="34" charset="0"/>
              </a:rPr>
              <a:t>7) genitiv autorský – román Milana Kundery	</a:t>
            </a:r>
          </a:p>
          <a:p>
            <a:pPr eaLnBrk="1" hangingPunct="1">
              <a:lnSpc>
                <a:spcPct val="80000"/>
              </a:lnSpc>
              <a:buFontTx/>
              <a:buNone/>
            </a:pPr>
            <a:r>
              <a:rPr lang="cs-CZ" altLang="cs-CZ" sz="1800" dirty="0">
                <a:latin typeface="Verdana" panose="020B0604030504040204" pitchFamily="34" charset="0"/>
              </a:rPr>
              <a:t>8) genitiv produktu – autor románu Žert</a:t>
            </a:r>
          </a:p>
          <a:p>
            <a:pPr eaLnBrk="1" hangingPunct="1">
              <a:lnSpc>
                <a:spcPct val="80000"/>
              </a:lnSpc>
              <a:buFontTx/>
              <a:buNone/>
            </a:pPr>
            <a:r>
              <a:rPr lang="cs-CZ" altLang="cs-CZ" sz="1800" dirty="0">
                <a:latin typeface="Verdana" panose="020B0604030504040204" pitchFamily="34" charset="0"/>
              </a:rPr>
              <a:t>9) genitiv vysvětlovací (explikativní) – korálky zubů	</a:t>
            </a:r>
          </a:p>
          <a:p>
            <a:pPr eaLnBrk="1" hangingPunct="1">
              <a:lnSpc>
                <a:spcPct val="80000"/>
              </a:lnSpc>
              <a:buFontTx/>
              <a:buNone/>
            </a:pPr>
            <a:r>
              <a:rPr lang="cs-CZ" altLang="cs-CZ" sz="1800" dirty="0">
                <a:latin typeface="Verdana" panose="020B0604030504040204" pitchFamily="34" charset="0"/>
              </a:rPr>
              <a:t>10) genitiv definující – povinnost vděčnosti	</a:t>
            </a:r>
          </a:p>
          <a:p>
            <a:pPr eaLnBrk="1" hangingPunct="1">
              <a:lnSpc>
                <a:spcPct val="80000"/>
              </a:lnSpc>
              <a:buFontTx/>
              <a:buNone/>
            </a:pPr>
            <a:r>
              <a:rPr lang="cs-CZ" altLang="cs-CZ" sz="1800" dirty="0">
                <a:latin typeface="Verdana" panose="020B0604030504040204" pitchFamily="34" charset="0"/>
              </a:rPr>
              <a:t>11) genitiv dedikační (čestného názvu) – most Palackého</a:t>
            </a:r>
          </a:p>
          <a:p>
            <a:pPr eaLnBrk="1" hangingPunct="1">
              <a:lnSpc>
                <a:spcPct val="80000"/>
              </a:lnSpc>
              <a:buFontTx/>
              <a:buNone/>
            </a:pPr>
            <a:r>
              <a:rPr lang="cs-CZ" altLang="cs-CZ" sz="1800" dirty="0">
                <a:latin typeface="Verdana" panose="020B0604030504040204" pitchFamily="34" charset="0"/>
              </a:rPr>
              <a:t>12) genitiv stupňovací (augmentativní, hebrejský) – kniha knih</a:t>
            </a:r>
          </a:p>
          <a:p>
            <a:pPr eaLnBrk="1" hangingPunct="1">
              <a:lnSpc>
                <a:spcPct val="80000"/>
              </a:lnSpc>
              <a:buFontTx/>
              <a:buNone/>
            </a:pPr>
            <a:r>
              <a:rPr lang="cs-CZ" altLang="cs-CZ" sz="1800" dirty="0">
                <a:latin typeface="Verdana" panose="020B0604030504040204" pitchFamily="34" charset="0"/>
              </a:rPr>
              <a:t>13) genitiv kvantifikovaného předmětu (partitivní) – kus cukru </a:t>
            </a:r>
          </a:p>
          <a:p>
            <a:pPr eaLnBrk="1" hangingPunct="1">
              <a:lnSpc>
                <a:spcPct val="80000"/>
              </a:lnSpc>
              <a:buFontTx/>
              <a:buNone/>
            </a:pPr>
            <a:r>
              <a:rPr lang="cs-CZ" altLang="cs-CZ" sz="1800" dirty="0">
                <a:latin typeface="Verdana" panose="020B0604030504040204" pitchFamily="34" charset="0"/>
              </a:rPr>
              <a:t>14) genitiv zobrazovaného předmětu – obraz prezidenta</a:t>
            </a:r>
          </a:p>
          <a:p>
            <a:pPr eaLnBrk="1" hangingPunct="1">
              <a:lnSpc>
                <a:spcPct val="80000"/>
              </a:lnSpc>
              <a:buFontTx/>
              <a:buNone/>
            </a:pPr>
            <a:r>
              <a:rPr lang="cs-CZ" altLang="cs-CZ" sz="1800" dirty="0">
                <a:latin typeface="Verdana" panose="020B0604030504040204" pitchFamily="34" charset="0"/>
              </a:rPr>
              <a:t>15) genitiv časový – narození 5. ledna</a:t>
            </a:r>
          </a:p>
          <a:p>
            <a:pPr eaLnBrk="1" hangingPunct="1">
              <a:lnSpc>
                <a:spcPct val="80000"/>
              </a:lnSpc>
            </a:pPr>
            <a:endParaRPr lang="cs-CZ" altLang="cs-CZ"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DF2B4-6D55-1B4B-4CDE-5B3BC772ECE6}"/>
              </a:ext>
            </a:extLst>
          </p:cNvPr>
          <p:cNvSpPr>
            <a:spLocks noGrp="1"/>
          </p:cNvSpPr>
          <p:nvPr>
            <p:ph type="title"/>
          </p:nvPr>
        </p:nvSpPr>
        <p:spPr/>
        <p:txBody>
          <a:bodyPr/>
          <a:lstStyle/>
          <a:p>
            <a:pPr algn="ctr"/>
            <a:r>
              <a:rPr lang="cs-CZ" dirty="0" err="1"/>
              <a:t>Partitive</a:t>
            </a:r>
            <a:r>
              <a:rPr lang="cs-CZ" dirty="0"/>
              <a:t> and </a:t>
            </a:r>
            <a:r>
              <a:rPr lang="cs-CZ" dirty="0" err="1"/>
              <a:t>Enumerative</a:t>
            </a:r>
            <a:endParaRPr lang="cs-CZ" dirty="0"/>
          </a:p>
        </p:txBody>
      </p:sp>
      <p:sp>
        <p:nvSpPr>
          <p:cNvPr id="3" name="Content Placeholder 2">
            <a:extLst>
              <a:ext uri="{FF2B5EF4-FFF2-40B4-BE49-F238E27FC236}">
                <a16:creationId xmlns:a16="http://schemas.microsoft.com/office/drawing/2014/main" id="{A4A8374C-DBA8-1C86-49DC-D75988DDB5C1}"/>
              </a:ext>
            </a:extLst>
          </p:cNvPr>
          <p:cNvSpPr>
            <a:spLocks noGrp="1"/>
          </p:cNvSpPr>
          <p:nvPr>
            <p:ph idx="1"/>
          </p:nvPr>
        </p:nvSpPr>
        <p:spPr/>
        <p:txBody>
          <a:bodyPr>
            <a:normAutofit/>
          </a:bodyPr>
          <a:lstStyle/>
          <a:p>
            <a:r>
              <a:rPr lang="en-US" dirty="0"/>
              <a:t>The partitive and enumerative are also treated as adnominal genitives, although these are not standard adnominal genitives – numerals take the position of the determining noun, but they have a substantive inflection, </a:t>
            </a:r>
            <a:r>
              <a:rPr lang="cs-CZ" dirty="0" err="1"/>
              <a:t>e.g</a:t>
            </a:r>
            <a:r>
              <a:rPr lang="cs-CZ" dirty="0"/>
              <a:t>.,</a:t>
            </a:r>
            <a:r>
              <a:rPr lang="en-US" dirty="0"/>
              <a:t> “</a:t>
            </a:r>
            <a:r>
              <a:rPr lang="en-US" dirty="0" err="1"/>
              <a:t>kus</a:t>
            </a:r>
            <a:r>
              <a:rPr lang="en-US" dirty="0"/>
              <a:t> </a:t>
            </a:r>
            <a:r>
              <a:rPr lang="en-US" dirty="0" err="1"/>
              <a:t>plechu</a:t>
            </a:r>
            <a:r>
              <a:rPr lang="en-US" dirty="0"/>
              <a:t>” (a piece of sheet metal) or “</a:t>
            </a:r>
            <a:r>
              <a:rPr lang="en-US" dirty="0" err="1"/>
              <a:t>stovka</a:t>
            </a:r>
            <a:r>
              <a:rPr lang="en-US" dirty="0"/>
              <a:t> </a:t>
            </a:r>
            <a:r>
              <a:rPr lang="en-US" dirty="0" err="1"/>
              <a:t>mostů</a:t>
            </a:r>
            <a:r>
              <a:rPr lang="en-US" dirty="0"/>
              <a:t>” (a hundred bridges) </a:t>
            </a:r>
            <a:r>
              <a:rPr lang="cs-CZ" dirty="0" err="1"/>
              <a:t>etc</a:t>
            </a:r>
            <a:r>
              <a:rPr lang="en-US" dirty="0"/>
              <a:t>. </a:t>
            </a:r>
            <a:endParaRPr lang="cs-CZ" dirty="0"/>
          </a:p>
          <a:p>
            <a:r>
              <a:rPr lang="en-US" dirty="0"/>
              <a:t>The partitive genitive is governed by a noun with a quantifying meaning (</a:t>
            </a:r>
            <a:r>
              <a:rPr lang="en-US" dirty="0" err="1"/>
              <a:t>kus</a:t>
            </a:r>
            <a:r>
              <a:rPr lang="en-US" dirty="0"/>
              <a:t> </a:t>
            </a:r>
            <a:r>
              <a:rPr lang="en-US" dirty="0" err="1"/>
              <a:t>plechu</a:t>
            </a:r>
            <a:r>
              <a:rPr lang="en-US" dirty="0"/>
              <a:t> “a piece of sheet metal”); its special case is the enumerative, i.e., the genitive of the counted object after basic definite and indefinite numerals (e.g., </a:t>
            </a:r>
            <a:r>
              <a:rPr lang="en-US" dirty="0" err="1"/>
              <a:t>šest</a:t>
            </a:r>
            <a:r>
              <a:rPr lang="en-US" dirty="0"/>
              <a:t> </a:t>
            </a:r>
            <a:r>
              <a:rPr lang="en-US" dirty="0" err="1"/>
              <a:t>gólů</a:t>
            </a:r>
            <a:r>
              <a:rPr lang="en-US" dirty="0"/>
              <a:t> “six goals”, </a:t>
            </a:r>
            <a:r>
              <a:rPr lang="en-US" dirty="0" err="1"/>
              <a:t>několik</a:t>
            </a:r>
            <a:r>
              <a:rPr lang="en-US" dirty="0"/>
              <a:t> </a:t>
            </a:r>
            <a:r>
              <a:rPr lang="en-US" dirty="0" err="1"/>
              <a:t>hráčů</a:t>
            </a:r>
            <a:r>
              <a:rPr lang="en-US" dirty="0"/>
              <a:t> “several players”).</a:t>
            </a:r>
            <a:endParaRPr lang="cs-CZ" dirty="0"/>
          </a:p>
        </p:txBody>
      </p:sp>
    </p:spTree>
    <p:extLst>
      <p:ext uri="{BB962C8B-B14F-4D97-AF65-F5344CB8AC3E}">
        <p14:creationId xmlns:p14="http://schemas.microsoft.com/office/powerpoint/2010/main" val="1725886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090BA-EADA-AAEC-5E11-85B2915FFBC8}"/>
              </a:ext>
            </a:extLst>
          </p:cNvPr>
          <p:cNvSpPr>
            <a:spLocks noGrp="1"/>
          </p:cNvSpPr>
          <p:nvPr>
            <p:ph type="title"/>
          </p:nvPr>
        </p:nvSpPr>
        <p:spPr/>
        <p:txBody>
          <a:bodyPr/>
          <a:lstStyle/>
          <a:p>
            <a:endParaRPr lang="cs-CZ"/>
          </a:p>
        </p:txBody>
      </p:sp>
      <p:sp>
        <p:nvSpPr>
          <p:cNvPr id="3" name="Content Placeholder 2">
            <a:extLst>
              <a:ext uri="{FF2B5EF4-FFF2-40B4-BE49-F238E27FC236}">
                <a16:creationId xmlns:a16="http://schemas.microsoft.com/office/drawing/2014/main" id="{24DE8393-D448-1C98-9EA1-0DAB95A62E08}"/>
              </a:ext>
            </a:extLst>
          </p:cNvPr>
          <p:cNvSpPr>
            <a:spLocks noGrp="1"/>
          </p:cNvSpPr>
          <p:nvPr>
            <p:ph idx="1"/>
          </p:nvPr>
        </p:nvSpPr>
        <p:spPr/>
        <p:txBody>
          <a:bodyPr/>
          <a:lstStyle/>
          <a:p>
            <a:r>
              <a:rPr lang="cs-CZ" dirty="0"/>
              <a:t>T</a:t>
            </a:r>
            <a:r>
              <a:rPr lang="en-US" dirty="0" err="1"/>
              <a:t>hese</a:t>
            </a:r>
            <a:r>
              <a:rPr lang="en-US" dirty="0"/>
              <a:t> genitives are separated because of their partitive, enumerative semantics, different from other groups of adnominal genitives</a:t>
            </a:r>
            <a:r>
              <a:rPr lang="cs-CZ" dirty="0"/>
              <a:t> +</a:t>
            </a:r>
            <a:r>
              <a:rPr lang="en-US" dirty="0"/>
              <a:t> because of the susceptibility of the determining member to another part-of-word class.</a:t>
            </a:r>
            <a:endParaRPr lang="cs-CZ" dirty="0"/>
          </a:p>
        </p:txBody>
      </p:sp>
    </p:spTree>
    <p:extLst>
      <p:ext uri="{BB962C8B-B14F-4D97-AF65-F5344CB8AC3E}">
        <p14:creationId xmlns:p14="http://schemas.microsoft.com/office/powerpoint/2010/main" val="37731565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630</TotalTime>
  <Words>1803</Words>
  <Application>Microsoft Office PowerPoint</Application>
  <PresentationFormat>Szélesvásznú</PresentationFormat>
  <Paragraphs>79</Paragraphs>
  <Slides>17</Slides>
  <Notes>0</Notes>
  <HiddenSlides>0</HiddenSlides>
  <MMClips>0</MMClips>
  <ScaleCrop>false</ScaleCrop>
  <HeadingPairs>
    <vt:vector size="6" baseType="variant">
      <vt:variant>
        <vt:lpstr>Használt betűtípusok</vt:lpstr>
      </vt:variant>
      <vt:variant>
        <vt:i4>4</vt:i4>
      </vt:variant>
      <vt:variant>
        <vt:lpstr>Téma</vt:lpstr>
      </vt:variant>
      <vt:variant>
        <vt:i4>1</vt:i4>
      </vt:variant>
      <vt:variant>
        <vt:lpstr>Diacímek</vt:lpstr>
      </vt:variant>
      <vt:variant>
        <vt:i4>17</vt:i4>
      </vt:variant>
    </vt:vector>
  </HeadingPairs>
  <TitlesOfParts>
    <vt:vector size="22" baseType="lpstr">
      <vt:lpstr>Arial</vt:lpstr>
      <vt:lpstr>Calibri</vt:lpstr>
      <vt:lpstr>Calibri Light</vt:lpstr>
      <vt:lpstr>Verdana</vt:lpstr>
      <vt:lpstr>Office Theme</vt:lpstr>
      <vt:lpstr>Adnominal partitive genitive  in Czech written journalism: diachronic and synchronic perspectives</vt:lpstr>
      <vt:lpstr>Introduction </vt:lpstr>
      <vt:lpstr>PowerPoint-bemutató</vt:lpstr>
      <vt:lpstr>Case in Czech (and Slovak)</vt:lpstr>
      <vt:lpstr>and more…</vt:lpstr>
      <vt:lpstr>Adnominal Genitive</vt:lpstr>
      <vt:lpstr>Karlík 2000: semantic classification</vt:lpstr>
      <vt:lpstr>Partitive and Enumerative</vt:lpstr>
      <vt:lpstr>PowerPoint-bemutató</vt:lpstr>
      <vt:lpstr>PowerPoint-bemutató</vt:lpstr>
      <vt:lpstr>Methods and materials</vt:lpstr>
      <vt:lpstr>Diachronic view</vt:lpstr>
      <vt:lpstr>Synchronic view</vt:lpstr>
      <vt:lpstr>Conclusion </vt:lpstr>
      <vt:lpstr>PowerPoint-bemutató</vt:lpstr>
      <vt:lpstr>PowerPoint-bemutató</vt:lpstr>
      <vt:lpstr>References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Adnominal partitive genitive  in the Czech written journalism: diachronic and synchronic perspectives</dc:title>
  <dc:creator>Martin Janečka</dc:creator>
  <cp:lastModifiedBy>Tamm Anne</cp:lastModifiedBy>
  <cp:revision>17</cp:revision>
  <dcterms:created xsi:type="dcterms:W3CDTF">2022-09-04T11:15:55Z</dcterms:created>
  <dcterms:modified xsi:type="dcterms:W3CDTF">2022-09-16T09:06:35Z</dcterms:modified>
</cp:coreProperties>
</file>